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93" r:id="rId3"/>
    <p:sldId id="258" r:id="rId4"/>
    <p:sldId id="259" r:id="rId5"/>
    <p:sldId id="295" r:id="rId6"/>
    <p:sldId id="296" r:id="rId7"/>
    <p:sldId id="297" r:id="rId8"/>
    <p:sldId id="298" r:id="rId9"/>
    <p:sldId id="299" r:id="rId10"/>
    <p:sldId id="300" r:id="rId11"/>
    <p:sldId id="294" r:id="rId12"/>
    <p:sldId id="271" r:id="rId13"/>
    <p:sldId id="292" r:id="rId14"/>
    <p:sldId id="305" r:id="rId15"/>
    <p:sldId id="306" r:id="rId16"/>
    <p:sldId id="307" r:id="rId17"/>
    <p:sldId id="308" r:id="rId18"/>
    <p:sldId id="309" r:id="rId19"/>
    <p:sldId id="301" r:id="rId20"/>
    <p:sldId id="313" r:id="rId21"/>
    <p:sldId id="319" r:id="rId22"/>
    <p:sldId id="303" r:id="rId23"/>
    <p:sldId id="310" r:id="rId24"/>
    <p:sldId id="314" r:id="rId25"/>
    <p:sldId id="315" r:id="rId26"/>
    <p:sldId id="302" r:id="rId27"/>
    <p:sldId id="304" r:id="rId28"/>
    <p:sldId id="316" r:id="rId29"/>
    <p:sldId id="317" r:id="rId30"/>
    <p:sldId id="311" r:id="rId31"/>
    <p:sldId id="312" r:id="rId32"/>
    <p:sldId id="318" r:id="rId33"/>
    <p:sldId id="32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82AF1B-22D2-4405-8F12-B283F5240F11}" v="115" dt="2023-06-01T17:15:38.6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9573" autoAdjust="0"/>
  </p:normalViewPr>
  <p:slideViewPr>
    <p:cSldViewPr snapToGrid="0">
      <p:cViewPr varScale="1">
        <p:scale>
          <a:sx n="73" d="100"/>
          <a:sy n="73" d="100"/>
        </p:scale>
        <p:origin x="95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A665FB-0018-40BB-A9F9-7BE6D3C795CF}" type="datetimeFigureOut">
              <a:rPr lang="en-US" smtClean="0"/>
              <a:t>5/31/2023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F6E855-DD32-4903-AB0F-177C36A40FE4}" type="slidenum">
              <a:rPr lang="en-US" smtClean="0"/>
              <a:t>‹#›</a:t>
            </a:fld>
            <a:endParaRPr lang="en-US"/>
          </a:p>
        </p:txBody>
      </p:sp>
    </p:spTree>
    <p:extLst>
      <p:ext uri="{BB962C8B-B14F-4D97-AF65-F5344CB8AC3E}">
        <p14:creationId xmlns:p14="http://schemas.microsoft.com/office/powerpoint/2010/main" val="2136966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7F6E855-DD32-4903-AB0F-177C36A40FE4}" type="slidenum">
              <a:rPr lang="en-US" smtClean="0"/>
              <a:t>2</a:t>
            </a:fld>
            <a:endParaRPr lang="en-US"/>
          </a:p>
        </p:txBody>
      </p:sp>
    </p:spTree>
    <p:extLst>
      <p:ext uri="{BB962C8B-B14F-4D97-AF65-F5344CB8AC3E}">
        <p14:creationId xmlns:p14="http://schemas.microsoft.com/office/powerpoint/2010/main" val="2828939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American Bulldog Mix, American Pitbull Terrier Mix, American Pitbull Terrier Mix, Alaskan Husky Mix, Alaskan Husky</a:t>
            </a:r>
          </a:p>
        </p:txBody>
      </p:sp>
      <p:sp>
        <p:nvSpPr>
          <p:cNvPr id="4" name="Slide Number Placeholder 3"/>
          <p:cNvSpPr>
            <a:spLocks noGrp="1"/>
          </p:cNvSpPr>
          <p:nvPr>
            <p:ph type="sldNum" sz="quarter" idx="5"/>
          </p:nvPr>
        </p:nvSpPr>
        <p:spPr/>
        <p:txBody>
          <a:bodyPr/>
          <a:lstStyle/>
          <a:p>
            <a:fld id="{D7F6E855-DD32-4903-AB0F-177C36A40FE4}" type="slidenum">
              <a:rPr lang="en-US" smtClean="0"/>
              <a:t>15</a:t>
            </a:fld>
            <a:endParaRPr lang="en-US"/>
          </a:p>
        </p:txBody>
      </p:sp>
    </p:spTree>
    <p:extLst>
      <p:ext uri="{BB962C8B-B14F-4D97-AF65-F5344CB8AC3E}">
        <p14:creationId xmlns:p14="http://schemas.microsoft.com/office/powerpoint/2010/main" val="1085111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D7F6E855-DD32-4903-AB0F-177C36A40FE4}" type="slidenum">
              <a:rPr lang="en-US" smtClean="0"/>
              <a:t>17</a:t>
            </a:fld>
            <a:endParaRPr lang="en-US"/>
          </a:p>
        </p:txBody>
      </p:sp>
    </p:spTree>
    <p:extLst>
      <p:ext uri="{BB962C8B-B14F-4D97-AF65-F5344CB8AC3E}">
        <p14:creationId xmlns:p14="http://schemas.microsoft.com/office/powerpoint/2010/main" val="26129000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Load the Data Set into SQL Server. </a:t>
            </a:r>
          </a:p>
          <a:p>
            <a:r>
              <a:rPr lang="en-US" b="1" dirty="0"/>
              <a:t>Use the SQL Server Management Studio (SSMS) Diagramming tool to produce the Database Diagram.</a:t>
            </a:r>
          </a:p>
        </p:txBody>
      </p:sp>
      <p:sp>
        <p:nvSpPr>
          <p:cNvPr id="4" name="Slide Number Placeholder 3"/>
          <p:cNvSpPr>
            <a:spLocks noGrp="1"/>
          </p:cNvSpPr>
          <p:nvPr>
            <p:ph type="sldNum" sz="quarter" idx="5"/>
          </p:nvPr>
        </p:nvSpPr>
        <p:spPr/>
        <p:txBody>
          <a:bodyPr/>
          <a:lstStyle/>
          <a:p>
            <a:fld id="{D7F6E855-DD32-4903-AB0F-177C36A40FE4}" type="slidenum">
              <a:rPr lang="en-US" smtClean="0"/>
              <a:t>18</a:t>
            </a:fld>
            <a:endParaRPr lang="en-US"/>
          </a:p>
        </p:txBody>
      </p:sp>
    </p:spTree>
    <p:extLst>
      <p:ext uri="{BB962C8B-B14F-4D97-AF65-F5344CB8AC3E}">
        <p14:creationId xmlns:p14="http://schemas.microsoft.com/office/powerpoint/2010/main" val="4271395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F6E855-DD32-4903-AB0F-177C36A40F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66183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F6E855-DD32-4903-AB0F-177C36A40F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791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5"/>
          </p:nvPr>
        </p:nvSpPr>
        <p:spPr/>
        <p:txBody>
          <a:bodyPr/>
          <a:lstStyle/>
          <a:p>
            <a:fld id="{D7F6E855-DD32-4903-AB0F-177C36A40FE4}" type="slidenum">
              <a:rPr lang="en-US" smtClean="0"/>
              <a:t>22</a:t>
            </a:fld>
            <a:endParaRPr lang="en-US"/>
          </a:p>
        </p:txBody>
      </p:sp>
    </p:spTree>
    <p:extLst>
      <p:ext uri="{BB962C8B-B14F-4D97-AF65-F5344CB8AC3E}">
        <p14:creationId xmlns:p14="http://schemas.microsoft.com/office/powerpoint/2010/main" val="4297987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D7F6E855-DD32-4903-AB0F-177C36A40FE4}" type="slidenum">
              <a:rPr lang="en-US" smtClean="0"/>
              <a:t>23</a:t>
            </a:fld>
            <a:endParaRPr lang="en-US"/>
          </a:p>
        </p:txBody>
      </p:sp>
    </p:spTree>
    <p:extLst>
      <p:ext uri="{BB962C8B-B14F-4D97-AF65-F5344CB8AC3E}">
        <p14:creationId xmlns:p14="http://schemas.microsoft.com/office/powerpoint/2010/main" val="3147191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F6E855-DD32-4903-AB0F-177C36A40F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7553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F6E855-DD32-4903-AB0F-177C36A40F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89170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D7F6E855-DD32-4903-AB0F-177C36A40FE4}" type="slidenum">
              <a:rPr lang="en-US" smtClean="0"/>
              <a:t>27</a:t>
            </a:fld>
            <a:endParaRPr lang="en-US"/>
          </a:p>
        </p:txBody>
      </p:sp>
    </p:spTree>
    <p:extLst>
      <p:ext uri="{BB962C8B-B14F-4D97-AF65-F5344CB8AC3E}">
        <p14:creationId xmlns:p14="http://schemas.microsoft.com/office/powerpoint/2010/main" val="3998450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F6E855-DD32-4903-AB0F-177C36A40FE4}" type="slidenum">
              <a:rPr lang="en-US" smtClean="0"/>
              <a:t>3</a:t>
            </a:fld>
            <a:endParaRPr lang="en-US"/>
          </a:p>
        </p:txBody>
      </p:sp>
    </p:spTree>
    <p:extLst>
      <p:ext uri="{BB962C8B-B14F-4D97-AF65-F5344CB8AC3E}">
        <p14:creationId xmlns:p14="http://schemas.microsoft.com/office/powerpoint/2010/main" val="10041741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F6E855-DD32-4903-AB0F-177C36A40F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34026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F6E855-DD32-4903-AB0F-177C36A40F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63641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D7F6E855-DD32-4903-AB0F-177C36A40FE4}" type="slidenum">
              <a:rPr lang="en-US" smtClean="0"/>
              <a:t>31</a:t>
            </a:fld>
            <a:endParaRPr lang="en-US"/>
          </a:p>
        </p:txBody>
      </p:sp>
    </p:spTree>
    <p:extLst>
      <p:ext uri="{BB962C8B-B14F-4D97-AF65-F5344CB8AC3E}">
        <p14:creationId xmlns:p14="http://schemas.microsoft.com/office/powerpoint/2010/main" val="19476827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F6E855-DD32-4903-AB0F-177C36A40F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5182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7F6E855-DD32-4903-AB0F-177C36A40FE4}" type="slidenum">
              <a:rPr lang="en-US" smtClean="0"/>
              <a:t>4</a:t>
            </a:fld>
            <a:endParaRPr lang="en-US"/>
          </a:p>
        </p:txBody>
      </p:sp>
    </p:spTree>
    <p:extLst>
      <p:ext uri="{BB962C8B-B14F-4D97-AF65-F5344CB8AC3E}">
        <p14:creationId xmlns:p14="http://schemas.microsoft.com/office/powerpoint/2010/main" val="177567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7F6E855-DD32-4903-AB0F-177C36A40FE4}" type="slidenum">
              <a:rPr lang="en-US" smtClean="0"/>
              <a:t>5</a:t>
            </a:fld>
            <a:endParaRPr lang="en-US"/>
          </a:p>
        </p:txBody>
      </p:sp>
    </p:spTree>
    <p:extLst>
      <p:ext uri="{BB962C8B-B14F-4D97-AF65-F5344CB8AC3E}">
        <p14:creationId xmlns:p14="http://schemas.microsoft.com/office/powerpoint/2010/main" val="1827621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7F6E855-DD32-4903-AB0F-177C36A40FE4}" type="slidenum">
              <a:rPr lang="en-US" smtClean="0"/>
              <a:t>6</a:t>
            </a:fld>
            <a:endParaRPr lang="en-US"/>
          </a:p>
        </p:txBody>
      </p:sp>
    </p:spTree>
    <p:extLst>
      <p:ext uri="{BB962C8B-B14F-4D97-AF65-F5344CB8AC3E}">
        <p14:creationId xmlns:p14="http://schemas.microsoft.com/office/powerpoint/2010/main" val="381958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7F6E855-DD32-4903-AB0F-177C36A40FE4}" type="slidenum">
              <a:rPr lang="en-US" smtClean="0"/>
              <a:t>7</a:t>
            </a:fld>
            <a:endParaRPr lang="en-US"/>
          </a:p>
        </p:txBody>
      </p:sp>
    </p:spTree>
    <p:extLst>
      <p:ext uri="{BB962C8B-B14F-4D97-AF65-F5344CB8AC3E}">
        <p14:creationId xmlns:p14="http://schemas.microsoft.com/office/powerpoint/2010/main" val="354032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7F6E855-DD32-4903-AB0F-177C36A40FE4}" type="slidenum">
              <a:rPr lang="en-US" smtClean="0"/>
              <a:t>8</a:t>
            </a:fld>
            <a:endParaRPr lang="en-US"/>
          </a:p>
        </p:txBody>
      </p:sp>
    </p:spTree>
    <p:extLst>
      <p:ext uri="{BB962C8B-B14F-4D97-AF65-F5344CB8AC3E}">
        <p14:creationId xmlns:p14="http://schemas.microsoft.com/office/powerpoint/2010/main" val="1912950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7F6E855-DD32-4903-AB0F-177C36A40FE4}" type="slidenum">
              <a:rPr lang="en-US" smtClean="0"/>
              <a:t>9</a:t>
            </a:fld>
            <a:endParaRPr lang="en-US"/>
          </a:p>
        </p:txBody>
      </p:sp>
    </p:spTree>
    <p:extLst>
      <p:ext uri="{BB962C8B-B14F-4D97-AF65-F5344CB8AC3E}">
        <p14:creationId xmlns:p14="http://schemas.microsoft.com/office/powerpoint/2010/main" val="3653397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7F6E855-DD32-4903-AB0F-177C36A40FE4}" type="slidenum">
              <a:rPr lang="en-US" smtClean="0"/>
              <a:t>10</a:t>
            </a:fld>
            <a:endParaRPr lang="en-US"/>
          </a:p>
        </p:txBody>
      </p:sp>
    </p:spTree>
    <p:extLst>
      <p:ext uri="{BB962C8B-B14F-4D97-AF65-F5344CB8AC3E}">
        <p14:creationId xmlns:p14="http://schemas.microsoft.com/office/powerpoint/2010/main" val="41112380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2CEEA-14F5-4039-BF7F-6D8CB33FD3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26472FD9-6450-49FE-98AB-30EF2A3783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5CB53678-8A7F-4787-A7FC-F3B1642880A8}"/>
              </a:ext>
            </a:extLst>
          </p:cNvPr>
          <p:cNvSpPr>
            <a:spLocks noGrp="1"/>
          </p:cNvSpPr>
          <p:nvPr>
            <p:ph type="dt" sz="half" idx="10"/>
          </p:nvPr>
        </p:nvSpPr>
        <p:spPr/>
        <p:txBody>
          <a:bodyPr/>
          <a:lstStyle/>
          <a:p>
            <a:fld id="{561F96C2-6BBE-47A1-BB80-63240F6DFA28}" type="datetimeFigureOut">
              <a:rPr lang="en-CA" smtClean="0"/>
              <a:t>2023-05-31</a:t>
            </a:fld>
            <a:endParaRPr lang="en-CA"/>
          </a:p>
        </p:txBody>
      </p:sp>
      <p:sp>
        <p:nvSpPr>
          <p:cNvPr id="5" name="Footer Placeholder 4">
            <a:extLst>
              <a:ext uri="{FF2B5EF4-FFF2-40B4-BE49-F238E27FC236}">
                <a16:creationId xmlns:a16="http://schemas.microsoft.com/office/drawing/2014/main" id="{6AFC749A-DC9B-4DB8-82C2-AB8E496F09E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01F4E97-13F0-476B-B232-ADEFF96539FD}"/>
              </a:ext>
            </a:extLst>
          </p:cNvPr>
          <p:cNvSpPr>
            <a:spLocks noGrp="1"/>
          </p:cNvSpPr>
          <p:nvPr>
            <p:ph type="sldNum" sz="quarter" idx="12"/>
          </p:nvPr>
        </p:nvSpPr>
        <p:spPr/>
        <p:txBody>
          <a:bodyPr/>
          <a:lstStyle/>
          <a:p>
            <a:fld id="{E8AD016F-BD21-43F2-BF6D-1C9D9BD53FD2}" type="slidenum">
              <a:rPr lang="en-CA" smtClean="0"/>
              <a:t>‹#›</a:t>
            </a:fld>
            <a:endParaRPr lang="en-CA"/>
          </a:p>
        </p:txBody>
      </p:sp>
    </p:spTree>
    <p:extLst>
      <p:ext uri="{BB962C8B-B14F-4D97-AF65-F5344CB8AC3E}">
        <p14:creationId xmlns:p14="http://schemas.microsoft.com/office/powerpoint/2010/main" val="3061062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E9E9F-A3DB-463E-B387-B0423E47C461}"/>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6C560EE-A21B-4824-B3B2-E6895F01BA7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75E786A-BA8C-4552-80A8-CB94B52D2D27}"/>
              </a:ext>
            </a:extLst>
          </p:cNvPr>
          <p:cNvSpPr>
            <a:spLocks noGrp="1"/>
          </p:cNvSpPr>
          <p:nvPr>
            <p:ph type="dt" sz="half" idx="10"/>
          </p:nvPr>
        </p:nvSpPr>
        <p:spPr/>
        <p:txBody>
          <a:bodyPr/>
          <a:lstStyle/>
          <a:p>
            <a:fld id="{561F96C2-6BBE-47A1-BB80-63240F6DFA28}" type="datetimeFigureOut">
              <a:rPr lang="en-CA" smtClean="0"/>
              <a:t>2023-05-31</a:t>
            </a:fld>
            <a:endParaRPr lang="en-CA"/>
          </a:p>
        </p:txBody>
      </p:sp>
      <p:sp>
        <p:nvSpPr>
          <p:cNvPr id="5" name="Footer Placeholder 4">
            <a:extLst>
              <a:ext uri="{FF2B5EF4-FFF2-40B4-BE49-F238E27FC236}">
                <a16:creationId xmlns:a16="http://schemas.microsoft.com/office/drawing/2014/main" id="{215CC04C-041D-4510-9752-461CE4A4C52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DDDAB5E-0ADA-4B0C-9634-C40DB3F01632}"/>
              </a:ext>
            </a:extLst>
          </p:cNvPr>
          <p:cNvSpPr>
            <a:spLocks noGrp="1"/>
          </p:cNvSpPr>
          <p:nvPr>
            <p:ph type="sldNum" sz="quarter" idx="12"/>
          </p:nvPr>
        </p:nvSpPr>
        <p:spPr/>
        <p:txBody>
          <a:bodyPr/>
          <a:lstStyle/>
          <a:p>
            <a:fld id="{E8AD016F-BD21-43F2-BF6D-1C9D9BD53FD2}" type="slidenum">
              <a:rPr lang="en-CA" smtClean="0"/>
              <a:t>‹#›</a:t>
            </a:fld>
            <a:endParaRPr lang="en-CA"/>
          </a:p>
        </p:txBody>
      </p:sp>
    </p:spTree>
    <p:extLst>
      <p:ext uri="{BB962C8B-B14F-4D97-AF65-F5344CB8AC3E}">
        <p14:creationId xmlns:p14="http://schemas.microsoft.com/office/powerpoint/2010/main" val="21761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F6AD971-8A95-4A3E-A4BB-5750153576C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C1D58805-47DA-46FB-9913-D5A6F274FE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B021B3F-54EF-48AD-9FC5-C003C1BA780E}"/>
              </a:ext>
            </a:extLst>
          </p:cNvPr>
          <p:cNvSpPr>
            <a:spLocks noGrp="1"/>
          </p:cNvSpPr>
          <p:nvPr>
            <p:ph type="dt" sz="half" idx="10"/>
          </p:nvPr>
        </p:nvSpPr>
        <p:spPr/>
        <p:txBody>
          <a:bodyPr/>
          <a:lstStyle/>
          <a:p>
            <a:fld id="{561F96C2-6BBE-47A1-BB80-63240F6DFA28}" type="datetimeFigureOut">
              <a:rPr lang="en-CA" smtClean="0"/>
              <a:t>2023-05-31</a:t>
            </a:fld>
            <a:endParaRPr lang="en-CA"/>
          </a:p>
        </p:txBody>
      </p:sp>
      <p:sp>
        <p:nvSpPr>
          <p:cNvPr id="5" name="Footer Placeholder 4">
            <a:extLst>
              <a:ext uri="{FF2B5EF4-FFF2-40B4-BE49-F238E27FC236}">
                <a16:creationId xmlns:a16="http://schemas.microsoft.com/office/drawing/2014/main" id="{B01D0694-7FD3-4571-84CD-BD17812255C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2C295E5-55A7-488A-A282-FDE13B0C4A5F}"/>
              </a:ext>
            </a:extLst>
          </p:cNvPr>
          <p:cNvSpPr>
            <a:spLocks noGrp="1"/>
          </p:cNvSpPr>
          <p:nvPr>
            <p:ph type="sldNum" sz="quarter" idx="12"/>
          </p:nvPr>
        </p:nvSpPr>
        <p:spPr/>
        <p:txBody>
          <a:bodyPr/>
          <a:lstStyle/>
          <a:p>
            <a:fld id="{E8AD016F-BD21-43F2-BF6D-1C9D9BD53FD2}" type="slidenum">
              <a:rPr lang="en-CA" smtClean="0"/>
              <a:t>‹#›</a:t>
            </a:fld>
            <a:endParaRPr lang="en-CA"/>
          </a:p>
        </p:txBody>
      </p:sp>
    </p:spTree>
    <p:extLst>
      <p:ext uri="{BB962C8B-B14F-4D97-AF65-F5344CB8AC3E}">
        <p14:creationId xmlns:p14="http://schemas.microsoft.com/office/powerpoint/2010/main" val="670595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E055C-A348-4F31-99E5-ED54D2FB0399}"/>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FB5A7F52-4A46-4313-8011-E9BA834EBC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2CC6C17-6F44-4D7D-84E8-FCFC45558B38}"/>
              </a:ext>
            </a:extLst>
          </p:cNvPr>
          <p:cNvSpPr>
            <a:spLocks noGrp="1"/>
          </p:cNvSpPr>
          <p:nvPr>
            <p:ph type="dt" sz="half" idx="10"/>
          </p:nvPr>
        </p:nvSpPr>
        <p:spPr/>
        <p:txBody>
          <a:bodyPr/>
          <a:lstStyle/>
          <a:p>
            <a:fld id="{561F96C2-6BBE-47A1-BB80-63240F6DFA28}" type="datetimeFigureOut">
              <a:rPr lang="en-CA" smtClean="0"/>
              <a:t>2023-05-31</a:t>
            </a:fld>
            <a:endParaRPr lang="en-CA"/>
          </a:p>
        </p:txBody>
      </p:sp>
      <p:sp>
        <p:nvSpPr>
          <p:cNvPr id="5" name="Footer Placeholder 4">
            <a:extLst>
              <a:ext uri="{FF2B5EF4-FFF2-40B4-BE49-F238E27FC236}">
                <a16:creationId xmlns:a16="http://schemas.microsoft.com/office/drawing/2014/main" id="{4F069471-7764-4766-889B-E41EDEC7E35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8B7BA9F-8EA5-4667-9F7C-4FE6B6DE04D7}"/>
              </a:ext>
            </a:extLst>
          </p:cNvPr>
          <p:cNvSpPr>
            <a:spLocks noGrp="1"/>
          </p:cNvSpPr>
          <p:nvPr>
            <p:ph type="sldNum" sz="quarter" idx="12"/>
          </p:nvPr>
        </p:nvSpPr>
        <p:spPr/>
        <p:txBody>
          <a:bodyPr/>
          <a:lstStyle/>
          <a:p>
            <a:fld id="{E8AD016F-BD21-43F2-BF6D-1C9D9BD53FD2}" type="slidenum">
              <a:rPr lang="en-CA" smtClean="0"/>
              <a:t>‹#›</a:t>
            </a:fld>
            <a:endParaRPr lang="en-CA"/>
          </a:p>
        </p:txBody>
      </p:sp>
    </p:spTree>
    <p:extLst>
      <p:ext uri="{BB962C8B-B14F-4D97-AF65-F5344CB8AC3E}">
        <p14:creationId xmlns:p14="http://schemas.microsoft.com/office/powerpoint/2010/main" val="3050671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8E2E2-A787-4D20-8408-B1A8068FD5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A5C08A8D-581D-4585-8E9D-0B0927C2B4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237F8C-662B-422A-B99A-099DED8427AF}"/>
              </a:ext>
            </a:extLst>
          </p:cNvPr>
          <p:cNvSpPr>
            <a:spLocks noGrp="1"/>
          </p:cNvSpPr>
          <p:nvPr>
            <p:ph type="dt" sz="half" idx="10"/>
          </p:nvPr>
        </p:nvSpPr>
        <p:spPr/>
        <p:txBody>
          <a:bodyPr/>
          <a:lstStyle/>
          <a:p>
            <a:fld id="{561F96C2-6BBE-47A1-BB80-63240F6DFA28}" type="datetimeFigureOut">
              <a:rPr lang="en-CA" smtClean="0"/>
              <a:t>2023-05-31</a:t>
            </a:fld>
            <a:endParaRPr lang="en-CA"/>
          </a:p>
        </p:txBody>
      </p:sp>
      <p:sp>
        <p:nvSpPr>
          <p:cNvPr id="5" name="Footer Placeholder 4">
            <a:extLst>
              <a:ext uri="{FF2B5EF4-FFF2-40B4-BE49-F238E27FC236}">
                <a16:creationId xmlns:a16="http://schemas.microsoft.com/office/drawing/2014/main" id="{EA9D1F98-B5F7-4DB2-96FB-667E09363F9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3ECFC0D-80E4-46B4-8DD7-A496D87D63CA}"/>
              </a:ext>
            </a:extLst>
          </p:cNvPr>
          <p:cNvSpPr>
            <a:spLocks noGrp="1"/>
          </p:cNvSpPr>
          <p:nvPr>
            <p:ph type="sldNum" sz="quarter" idx="12"/>
          </p:nvPr>
        </p:nvSpPr>
        <p:spPr/>
        <p:txBody>
          <a:bodyPr/>
          <a:lstStyle/>
          <a:p>
            <a:fld id="{E8AD016F-BD21-43F2-BF6D-1C9D9BD53FD2}" type="slidenum">
              <a:rPr lang="en-CA" smtClean="0"/>
              <a:t>‹#›</a:t>
            </a:fld>
            <a:endParaRPr lang="en-CA"/>
          </a:p>
        </p:txBody>
      </p:sp>
    </p:spTree>
    <p:extLst>
      <p:ext uri="{BB962C8B-B14F-4D97-AF65-F5344CB8AC3E}">
        <p14:creationId xmlns:p14="http://schemas.microsoft.com/office/powerpoint/2010/main" val="2224911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73E72-B643-4017-9D0F-DC9F65CF8392}"/>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9A9A5EB3-7494-4011-89FC-2362016CF2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6980FCAA-4D75-4A96-9F5F-9B5B8A67272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871CC502-1709-4A66-A072-074A0692C16B}"/>
              </a:ext>
            </a:extLst>
          </p:cNvPr>
          <p:cNvSpPr>
            <a:spLocks noGrp="1"/>
          </p:cNvSpPr>
          <p:nvPr>
            <p:ph type="dt" sz="half" idx="10"/>
          </p:nvPr>
        </p:nvSpPr>
        <p:spPr/>
        <p:txBody>
          <a:bodyPr/>
          <a:lstStyle/>
          <a:p>
            <a:fld id="{561F96C2-6BBE-47A1-BB80-63240F6DFA28}" type="datetimeFigureOut">
              <a:rPr lang="en-CA" smtClean="0"/>
              <a:t>2023-05-31</a:t>
            </a:fld>
            <a:endParaRPr lang="en-CA"/>
          </a:p>
        </p:txBody>
      </p:sp>
      <p:sp>
        <p:nvSpPr>
          <p:cNvPr id="6" name="Footer Placeholder 5">
            <a:extLst>
              <a:ext uri="{FF2B5EF4-FFF2-40B4-BE49-F238E27FC236}">
                <a16:creationId xmlns:a16="http://schemas.microsoft.com/office/drawing/2014/main" id="{28F8DFFA-6EBE-4629-B929-1A8DF819E43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286A3D87-3D02-404B-9FBC-4EFF1D799A21}"/>
              </a:ext>
            </a:extLst>
          </p:cNvPr>
          <p:cNvSpPr>
            <a:spLocks noGrp="1"/>
          </p:cNvSpPr>
          <p:nvPr>
            <p:ph type="sldNum" sz="quarter" idx="12"/>
          </p:nvPr>
        </p:nvSpPr>
        <p:spPr/>
        <p:txBody>
          <a:bodyPr/>
          <a:lstStyle/>
          <a:p>
            <a:fld id="{E8AD016F-BD21-43F2-BF6D-1C9D9BD53FD2}" type="slidenum">
              <a:rPr lang="en-CA" smtClean="0"/>
              <a:t>‹#›</a:t>
            </a:fld>
            <a:endParaRPr lang="en-CA"/>
          </a:p>
        </p:txBody>
      </p:sp>
    </p:spTree>
    <p:extLst>
      <p:ext uri="{BB962C8B-B14F-4D97-AF65-F5344CB8AC3E}">
        <p14:creationId xmlns:p14="http://schemas.microsoft.com/office/powerpoint/2010/main" val="3951353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A26F1-309F-42BF-A3FD-875119B1C7BA}"/>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BE92E5CB-3057-4A87-90BA-3D9777046F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D840FE-1423-4FDB-8E23-BF8BC28FE1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AC83E8E5-70B3-4DB7-A8AD-DBCD770BC0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04497B-0F58-439F-BE06-523100229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54E28929-2925-471B-A082-57CBEE0E65D9}"/>
              </a:ext>
            </a:extLst>
          </p:cNvPr>
          <p:cNvSpPr>
            <a:spLocks noGrp="1"/>
          </p:cNvSpPr>
          <p:nvPr>
            <p:ph type="dt" sz="half" idx="10"/>
          </p:nvPr>
        </p:nvSpPr>
        <p:spPr/>
        <p:txBody>
          <a:bodyPr/>
          <a:lstStyle/>
          <a:p>
            <a:fld id="{561F96C2-6BBE-47A1-BB80-63240F6DFA28}" type="datetimeFigureOut">
              <a:rPr lang="en-CA" smtClean="0"/>
              <a:t>2023-05-31</a:t>
            </a:fld>
            <a:endParaRPr lang="en-CA"/>
          </a:p>
        </p:txBody>
      </p:sp>
      <p:sp>
        <p:nvSpPr>
          <p:cNvPr id="8" name="Footer Placeholder 7">
            <a:extLst>
              <a:ext uri="{FF2B5EF4-FFF2-40B4-BE49-F238E27FC236}">
                <a16:creationId xmlns:a16="http://schemas.microsoft.com/office/drawing/2014/main" id="{531FBBCE-BC08-4EBD-8950-BD9E1509CB5E}"/>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60395179-D392-4C55-81D7-1DBB9C6E20B2}"/>
              </a:ext>
            </a:extLst>
          </p:cNvPr>
          <p:cNvSpPr>
            <a:spLocks noGrp="1"/>
          </p:cNvSpPr>
          <p:nvPr>
            <p:ph type="sldNum" sz="quarter" idx="12"/>
          </p:nvPr>
        </p:nvSpPr>
        <p:spPr/>
        <p:txBody>
          <a:bodyPr/>
          <a:lstStyle/>
          <a:p>
            <a:fld id="{E8AD016F-BD21-43F2-BF6D-1C9D9BD53FD2}" type="slidenum">
              <a:rPr lang="en-CA" smtClean="0"/>
              <a:t>‹#›</a:t>
            </a:fld>
            <a:endParaRPr lang="en-CA"/>
          </a:p>
        </p:txBody>
      </p:sp>
    </p:spTree>
    <p:extLst>
      <p:ext uri="{BB962C8B-B14F-4D97-AF65-F5344CB8AC3E}">
        <p14:creationId xmlns:p14="http://schemas.microsoft.com/office/powerpoint/2010/main" val="530851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A3577-CBFC-4C55-BDCD-5F62E3061B0C}"/>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80CEA593-0101-49E9-A39B-40E3C671A216}"/>
              </a:ext>
            </a:extLst>
          </p:cNvPr>
          <p:cNvSpPr>
            <a:spLocks noGrp="1"/>
          </p:cNvSpPr>
          <p:nvPr>
            <p:ph type="dt" sz="half" idx="10"/>
          </p:nvPr>
        </p:nvSpPr>
        <p:spPr/>
        <p:txBody>
          <a:bodyPr/>
          <a:lstStyle/>
          <a:p>
            <a:fld id="{561F96C2-6BBE-47A1-BB80-63240F6DFA28}" type="datetimeFigureOut">
              <a:rPr lang="en-CA" smtClean="0"/>
              <a:t>2023-05-31</a:t>
            </a:fld>
            <a:endParaRPr lang="en-CA"/>
          </a:p>
        </p:txBody>
      </p:sp>
      <p:sp>
        <p:nvSpPr>
          <p:cNvPr id="4" name="Footer Placeholder 3">
            <a:extLst>
              <a:ext uri="{FF2B5EF4-FFF2-40B4-BE49-F238E27FC236}">
                <a16:creationId xmlns:a16="http://schemas.microsoft.com/office/drawing/2014/main" id="{4491ED43-2153-4A46-A068-E22848A46FC5}"/>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4725629E-E5CD-4D28-A9B7-E8BDCECDECF7}"/>
              </a:ext>
            </a:extLst>
          </p:cNvPr>
          <p:cNvSpPr>
            <a:spLocks noGrp="1"/>
          </p:cNvSpPr>
          <p:nvPr>
            <p:ph type="sldNum" sz="quarter" idx="12"/>
          </p:nvPr>
        </p:nvSpPr>
        <p:spPr/>
        <p:txBody>
          <a:bodyPr/>
          <a:lstStyle/>
          <a:p>
            <a:fld id="{E8AD016F-BD21-43F2-BF6D-1C9D9BD53FD2}" type="slidenum">
              <a:rPr lang="en-CA" smtClean="0"/>
              <a:t>‹#›</a:t>
            </a:fld>
            <a:endParaRPr lang="en-CA"/>
          </a:p>
        </p:txBody>
      </p:sp>
    </p:spTree>
    <p:extLst>
      <p:ext uri="{BB962C8B-B14F-4D97-AF65-F5344CB8AC3E}">
        <p14:creationId xmlns:p14="http://schemas.microsoft.com/office/powerpoint/2010/main" val="975416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58F396-C65B-4BF9-997E-B896FB3CD2D9}"/>
              </a:ext>
            </a:extLst>
          </p:cNvPr>
          <p:cNvSpPr>
            <a:spLocks noGrp="1"/>
          </p:cNvSpPr>
          <p:nvPr>
            <p:ph type="dt" sz="half" idx="10"/>
          </p:nvPr>
        </p:nvSpPr>
        <p:spPr/>
        <p:txBody>
          <a:bodyPr/>
          <a:lstStyle/>
          <a:p>
            <a:fld id="{561F96C2-6BBE-47A1-BB80-63240F6DFA28}" type="datetimeFigureOut">
              <a:rPr lang="en-CA" smtClean="0"/>
              <a:t>2023-05-31</a:t>
            </a:fld>
            <a:endParaRPr lang="en-CA"/>
          </a:p>
        </p:txBody>
      </p:sp>
      <p:sp>
        <p:nvSpPr>
          <p:cNvPr id="3" name="Footer Placeholder 2">
            <a:extLst>
              <a:ext uri="{FF2B5EF4-FFF2-40B4-BE49-F238E27FC236}">
                <a16:creationId xmlns:a16="http://schemas.microsoft.com/office/drawing/2014/main" id="{0850171C-F3A4-49DE-B772-D6B5E6E4A3D1}"/>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056420AF-BED4-48D0-B9D2-EC85E9ED0754}"/>
              </a:ext>
            </a:extLst>
          </p:cNvPr>
          <p:cNvSpPr>
            <a:spLocks noGrp="1"/>
          </p:cNvSpPr>
          <p:nvPr>
            <p:ph type="sldNum" sz="quarter" idx="12"/>
          </p:nvPr>
        </p:nvSpPr>
        <p:spPr/>
        <p:txBody>
          <a:bodyPr/>
          <a:lstStyle/>
          <a:p>
            <a:fld id="{E8AD016F-BD21-43F2-BF6D-1C9D9BD53FD2}" type="slidenum">
              <a:rPr lang="en-CA" smtClean="0"/>
              <a:t>‹#›</a:t>
            </a:fld>
            <a:endParaRPr lang="en-CA"/>
          </a:p>
        </p:txBody>
      </p:sp>
    </p:spTree>
    <p:extLst>
      <p:ext uri="{BB962C8B-B14F-4D97-AF65-F5344CB8AC3E}">
        <p14:creationId xmlns:p14="http://schemas.microsoft.com/office/powerpoint/2010/main" val="4100326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FBB1E-1720-4F07-8821-B0CA7AD116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754BB5A3-3B72-430D-88AC-B54C900FB8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6533C3F3-C443-42FA-A041-B5D52CEFF9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9E4C22-7E1C-4AC6-86B9-FD0AC7222858}"/>
              </a:ext>
            </a:extLst>
          </p:cNvPr>
          <p:cNvSpPr>
            <a:spLocks noGrp="1"/>
          </p:cNvSpPr>
          <p:nvPr>
            <p:ph type="dt" sz="half" idx="10"/>
          </p:nvPr>
        </p:nvSpPr>
        <p:spPr/>
        <p:txBody>
          <a:bodyPr/>
          <a:lstStyle/>
          <a:p>
            <a:fld id="{561F96C2-6BBE-47A1-BB80-63240F6DFA28}" type="datetimeFigureOut">
              <a:rPr lang="en-CA" smtClean="0"/>
              <a:t>2023-05-31</a:t>
            </a:fld>
            <a:endParaRPr lang="en-CA"/>
          </a:p>
        </p:txBody>
      </p:sp>
      <p:sp>
        <p:nvSpPr>
          <p:cNvPr id="6" name="Footer Placeholder 5">
            <a:extLst>
              <a:ext uri="{FF2B5EF4-FFF2-40B4-BE49-F238E27FC236}">
                <a16:creationId xmlns:a16="http://schemas.microsoft.com/office/drawing/2014/main" id="{9C150A84-5492-4665-A314-A6101A1AE05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266B0D75-2C5F-4F8B-80EC-F6A887B9AD4F}"/>
              </a:ext>
            </a:extLst>
          </p:cNvPr>
          <p:cNvSpPr>
            <a:spLocks noGrp="1"/>
          </p:cNvSpPr>
          <p:nvPr>
            <p:ph type="sldNum" sz="quarter" idx="12"/>
          </p:nvPr>
        </p:nvSpPr>
        <p:spPr/>
        <p:txBody>
          <a:bodyPr/>
          <a:lstStyle/>
          <a:p>
            <a:fld id="{E8AD016F-BD21-43F2-BF6D-1C9D9BD53FD2}" type="slidenum">
              <a:rPr lang="en-CA" smtClean="0"/>
              <a:t>‹#›</a:t>
            </a:fld>
            <a:endParaRPr lang="en-CA"/>
          </a:p>
        </p:txBody>
      </p:sp>
    </p:spTree>
    <p:extLst>
      <p:ext uri="{BB962C8B-B14F-4D97-AF65-F5344CB8AC3E}">
        <p14:creationId xmlns:p14="http://schemas.microsoft.com/office/powerpoint/2010/main" val="2969208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6172C-0CDF-4CEE-9EA4-3521F10874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1354010F-6561-46A0-B33C-B04103C6EB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329361BA-A9F1-4ED8-B3DA-18F1BC76D4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60B0A4-6E22-4E98-BC46-4B93BE99381C}"/>
              </a:ext>
            </a:extLst>
          </p:cNvPr>
          <p:cNvSpPr>
            <a:spLocks noGrp="1"/>
          </p:cNvSpPr>
          <p:nvPr>
            <p:ph type="dt" sz="half" idx="10"/>
          </p:nvPr>
        </p:nvSpPr>
        <p:spPr/>
        <p:txBody>
          <a:bodyPr/>
          <a:lstStyle/>
          <a:p>
            <a:fld id="{561F96C2-6BBE-47A1-BB80-63240F6DFA28}" type="datetimeFigureOut">
              <a:rPr lang="en-CA" smtClean="0"/>
              <a:t>2023-05-31</a:t>
            </a:fld>
            <a:endParaRPr lang="en-CA"/>
          </a:p>
        </p:txBody>
      </p:sp>
      <p:sp>
        <p:nvSpPr>
          <p:cNvPr id="6" name="Footer Placeholder 5">
            <a:extLst>
              <a:ext uri="{FF2B5EF4-FFF2-40B4-BE49-F238E27FC236}">
                <a16:creationId xmlns:a16="http://schemas.microsoft.com/office/drawing/2014/main" id="{61DF73B5-8A4E-4973-8863-6345571701C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F4B338AB-4B96-46FA-92B1-F669BA719DFC}"/>
              </a:ext>
            </a:extLst>
          </p:cNvPr>
          <p:cNvSpPr>
            <a:spLocks noGrp="1"/>
          </p:cNvSpPr>
          <p:nvPr>
            <p:ph type="sldNum" sz="quarter" idx="12"/>
          </p:nvPr>
        </p:nvSpPr>
        <p:spPr/>
        <p:txBody>
          <a:bodyPr/>
          <a:lstStyle/>
          <a:p>
            <a:fld id="{E8AD016F-BD21-43F2-BF6D-1C9D9BD53FD2}" type="slidenum">
              <a:rPr lang="en-CA" smtClean="0"/>
              <a:t>‹#›</a:t>
            </a:fld>
            <a:endParaRPr lang="en-CA"/>
          </a:p>
        </p:txBody>
      </p:sp>
    </p:spTree>
    <p:extLst>
      <p:ext uri="{BB962C8B-B14F-4D97-AF65-F5344CB8AC3E}">
        <p14:creationId xmlns:p14="http://schemas.microsoft.com/office/powerpoint/2010/main" val="2511411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1D4AF1-5A86-450B-9A2A-C8E3B7ECC1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BD83606-9414-4991-933B-1A7EA4AF13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C810FD5-A011-4056-8573-6587EAF4B4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1F96C2-6BBE-47A1-BB80-63240F6DFA28}" type="datetimeFigureOut">
              <a:rPr lang="en-CA" smtClean="0"/>
              <a:t>2023-05-31</a:t>
            </a:fld>
            <a:endParaRPr lang="en-CA"/>
          </a:p>
        </p:txBody>
      </p:sp>
      <p:sp>
        <p:nvSpPr>
          <p:cNvPr id="5" name="Footer Placeholder 4">
            <a:extLst>
              <a:ext uri="{FF2B5EF4-FFF2-40B4-BE49-F238E27FC236}">
                <a16:creationId xmlns:a16="http://schemas.microsoft.com/office/drawing/2014/main" id="{19FD1CA2-309F-4AAD-963C-F2E401CE32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1E51A600-2EF9-44B6-BFF8-74E0737392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AD016F-BD21-43F2-BF6D-1C9D9BD53FD2}" type="slidenum">
              <a:rPr lang="en-CA" smtClean="0"/>
              <a:t>‹#›</a:t>
            </a:fld>
            <a:endParaRPr lang="en-CA"/>
          </a:p>
        </p:txBody>
      </p:sp>
    </p:spTree>
    <p:extLst>
      <p:ext uri="{BB962C8B-B14F-4D97-AF65-F5344CB8AC3E}">
        <p14:creationId xmlns:p14="http://schemas.microsoft.com/office/powerpoint/2010/main" val="5078641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sfu-primo.hosted.exlibrisgroup.com/permalink/f/1u29dis/TN_cdi_proquest_journals_2533340302"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70AEB26-777A-45F9-81E1-8CA71C13C53C}"/>
              </a:ext>
            </a:extLst>
          </p:cNvPr>
          <p:cNvPicPr>
            <a:picLocks noChangeAspect="1"/>
          </p:cNvPicPr>
          <p:nvPr/>
        </p:nvPicPr>
        <p:blipFill rotWithShape="1">
          <a:blip r:embed="rId2">
            <a:alphaModFix amt="50000"/>
          </a:blip>
          <a:srcRect t="1220" b="14510"/>
          <a:stretch/>
        </p:blipFill>
        <p:spPr>
          <a:xfrm>
            <a:off x="20" y="1"/>
            <a:ext cx="12191980" cy="6857999"/>
          </a:xfrm>
          <a:prstGeom prst="rect">
            <a:avLst/>
          </a:prstGeom>
        </p:spPr>
      </p:pic>
      <p:sp>
        <p:nvSpPr>
          <p:cNvPr id="2" name="Title 1">
            <a:extLst>
              <a:ext uri="{FF2B5EF4-FFF2-40B4-BE49-F238E27FC236}">
                <a16:creationId xmlns:a16="http://schemas.microsoft.com/office/drawing/2014/main" id="{09EFBD9F-91A1-4DAF-BFC4-2015047C6FAF}"/>
              </a:ext>
            </a:extLst>
          </p:cNvPr>
          <p:cNvSpPr>
            <a:spLocks noGrp="1"/>
          </p:cNvSpPr>
          <p:nvPr>
            <p:ph type="ctrTitle"/>
          </p:nvPr>
        </p:nvSpPr>
        <p:spPr>
          <a:xfrm>
            <a:off x="1934547" y="1122361"/>
            <a:ext cx="8273143" cy="4531989"/>
          </a:xfrm>
        </p:spPr>
        <p:txBody>
          <a:bodyPr>
            <a:normAutofit/>
          </a:bodyPr>
          <a:lstStyle/>
          <a:p>
            <a:r>
              <a:rPr lang="en-CA" dirty="0">
                <a:solidFill>
                  <a:srgbClr val="FFFFFF"/>
                </a:solidFill>
              </a:rPr>
              <a:t>DATA 410 – Assignment 7</a:t>
            </a:r>
            <a:br>
              <a:rPr lang="en-CA" dirty="0">
                <a:solidFill>
                  <a:srgbClr val="FFFFFF"/>
                </a:solidFill>
              </a:rPr>
            </a:br>
            <a:r>
              <a:rPr lang="en-CA" dirty="0">
                <a:solidFill>
                  <a:srgbClr val="FFFFFF"/>
                </a:solidFill>
              </a:rPr>
              <a:t> </a:t>
            </a:r>
            <a:br>
              <a:rPr lang="en-CA" dirty="0">
                <a:solidFill>
                  <a:srgbClr val="FFFFFF"/>
                </a:solidFill>
              </a:rPr>
            </a:br>
            <a:r>
              <a:rPr lang="en-CA" b="1" dirty="0">
                <a:solidFill>
                  <a:srgbClr val="FFFFFF"/>
                </a:solidFill>
              </a:rPr>
              <a:t>Final Presentation</a:t>
            </a:r>
            <a:br>
              <a:rPr lang="en-CA" dirty="0">
                <a:solidFill>
                  <a:srgbClr val="FFFFFF"/>
                </a:solidFill>
              </a:rPr>
            </a:br>
            <a:endParaRPr lang="en-CA" dirty="0">
              <a:solidFill>
                <a:srgbClr val="FFFFFF"/>
              </a:solidFill>
            </a:endParaRPr>
          </a:p>
        </p:txBody>
      </p:sp>
      <p:sp>
        <p:nvSpPr>
          <p:cNvPr id="3" name="TextBox 2">
            <a:extLst>
              <a:ext uri="{FF2B5EF4-FFF2-40B4-BE49-F238E27FC236}">
                <a16:creationId xmlns:a16="http://schemas.microsoft.com/office/drawing/2014/main" id="{2B155461-1E50-4610-96D7-BD5DEDC74BED}"/>
              </a:ext>
            </a:extLst>
          </p:cNvPr>
          <p:cNvSpPr txBox="1"/>
          <p:nvPr/>
        </p:nvSpPr>
        <p:spPr>
          <a:xfrm>
            <a:off x="0" y="5886842"/>
            <a:ext cx="12192000" cy="646331"/>
          </a:xfrm>
          <a:prstGeom prst="rect">
            <a:avLst/>
          </a:prstGeom>
          <a:noFill/>
        </p:spPr>
        <p:txBody>
          <a:bodyPr wrap="square" rtlCol="0">
            <a:spAutoFit/>
          </a:bodyPr>
          <a:lstStyle/>
          <a:p>
            <a:pPr algn="ctr"/>
            <a:r>
              <a:rPr lang="en-US" sz="3600" dirty="0"/>
              <a:t>Kristyll Avila</a:t>
            </a:r>
          </a:p>
        </p:txBody>
      </p:sp>
    </p:spTree>
    <p:extLst>
      <p:ext uri="{BB962C8B-B14F-4D97-AF65-F5344CB8AC3E}">
        <p14:creationId xmlns:p14="http://schemas.microsoft.com/office/powerpoint/2010/main" val="264232886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2" y="453981"/>
            <a:ext cx="6675120" cy="1877811"/>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CC61D42-1959-423D-AB28-29C40C3D8FEC}"/>
              </a:ext>
            </a:extLst>
          </p:cNvPr>
          <p:cNvSpPr>
            <a:spLocks noGrp="1"/>
          </p:cNvSpPr>
          <p:nvPr>
            <p:ph type="title"/>
          </p:nvPr>
        </p:nvSpPr>
        <p:spPr>
          <a:xfrm>
            <a:off x="731519" y="731520"/>
            <a:ext cx="6398273" cy="1426464"/>
          </a:xfrm>
        </p:spPr>
        <p:txBody>
          <a:bodyPr>
            <a:normAutofit/>
          </a:bodyPr>
          <a:lstStyle/>
          <a:p>
            <a:r>
              <a:rPr lang="en-CA" sz="4000" dirty="0">
                <a:solidFill>
                  <a:srgbClr val="FFFFFF"/>
                </a:solidFill>
              </a:rPr>
              <a:t>5W 1H Analysis</a:t>
            </a:r>
            <a:br>
              <a:rPr lang="en-CA" sz="4000" dirty="0">
                <a:solidFill>
                  <a:srgbClr val="FFFFFF"/>
                </a:solidFill>
              </a:rPr>
            </a:br>
            <a:r>
              <a:rPr lang="en-CA" sz="4000" dirty="0">
                <a:solidFill>
                  <a:srgbClr val="FFFFFF"/>
                </a:solidFill>
              </a:rPr>
              <a:t>6 – </a:t>
            </a:r>
            <a:r>
              <a:rPr lang="en-US" sz="4000" dirty="0">
                <a:solidFill>
                  <a:srgbClr val="FFFFFF"/>
                </a:solidFill>
              </a:rPr>
              <a:t>How</a:t>
            </a:r>
            <a:endParaRPr lang="en-CA" sz="4000" dirty="0">
              <a:solidFill>
                <a:srgbClr val="FFFFFF"/>
              </a:solidFill>
            </a:endParaRP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7100" y="461737"/>
            <a:ext cx="2149361" cy="1870055"/>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768" y="453155"/>
            <a:ext cx="2149358" cy="1878638"/>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80956"/>
            <a:ext cx="11264206"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6" name="Content Placeholder 5">
            <a:extLst>
              <a:ext uri="{FF2B5EF4-FFF2-40B4-BE49-F238E27FC236}">
                <a16:creationId xmlns:a16="http://schemas.microsoft.com/office/drawing/2014/main" id="{DA733954-731A-4E94-99F4-DD1402118A33}"/>
              </a:ext>
            </a:extLst>
          </p:cNvPr>
          <p:cNvGraphicFramePr>
            <a:graphicFrameLocks noGrp="1"/>
          </p:cNvGraphicFramePr>
          <p:nvPr>
            <p:ph idx="1"/>
            <p:extLst>
              <p:ext uri="{D42A27DB-BD31-4B8C-83A1-F6EECF244321}">
                <p14:modId xmlns:p14="http://schemas.microsoft.com/office/powerpoint/2010/main" val="1537024840"/>
              </p:ext>
            </p:extLst>
          </p:nvPr>
        </p:nvGraphicFramePr>
        <p:xfrm>
          <a:off x="3256913" y="3244457"/>
          <a:ext cx="8262000" cy="2391120"/>
        </p:xfrm>
        <a:graphic>
          <a:graphicData uri="http://schemas.openxmlformats.org/drawingml/2006/table">
            <a:tbl>
              <a:tblPr firstRow="1" bandRow="1">
                <a:tableStyleId>{C083E6E3-FA7D-4D7B-A595-EF9225AFEA82}</a:tableStyleId>
              </a:tblPr>
              <a:tblGrid>
                <a:gridCol w="522000">
                  <a:extLst>
                    <a:ext uri="{9D8B030D-6E8A-4147-A177-3AD203B41FA5}">
                      <a16:colId xmlns:a16="http://schemas.microsoft.com/office/drawing/2014/main" val="132850126"/>
                    </a:ext>
                  </a:extLst>
                </a:gridCol>
                <a:gridCol w="2412000">
                  <a:extLst>
                    <a:ext uri="{9D8B030D-6E8A-4147-A177-3AD203B41FA5}">
                      <a16:colId xmlns:a16="http://schemas.microsoft.com/office/drawing/2014/main" val="2577973472"/>
                    </a:ext>
                  </a:extLst>
                </a:gridCol>
                <a:gridCol w="5328000">
                  <a:extLst>
                    <a:ext uri="{9D8B030D-6E8A-4147-A177-3AD203B41FA5}">
                      <a16:colId xmlns:a16="http://schemas.microsoft.com/office/drawing/2014/main" val="3264490754"/>
                    </a:ext>
                  </a:extLst>
                </a:gridCol>
              </a:tblGrid>
              <a:tr h="288000">
                <a:tc>
                  <a:txBody>
                    <a:bodyPr/>
                    <a:lstStyle/>
                    <a:p>
                      <a:r>
                        <a:rPr lang="en-US" sz="1200" dirty="0"/>
                        <a:t>#</a:t>
                      </a:r>
                    </a:p>
                  </a:txBody>
                  <a:tcPr/>
                </a:tc>
                <a:tc>
                  <a:txBody>
                    <a:bodyPr/>
                    <a:lstStyle/>
                    <a:p>
                      <a:r>
                        <a:rPr lang="en-US" sz="1200" dirty="0"/>
                        <a:t>Question</a:t>
                      </a:r>
                    </a:p>
                  </a:txBody>
                  <a:tcPr/>
                </a:tc>
                <a:tc>
                  <a:txBody>
                    <a:bodyPr/>
                    <a:lstStyle/>
                    <a:p>
                      <a:r>
                        <a:rPr lang="en-US" sz="1200" dirty="0"/>
                        <a:t>Answer</a:t>
                      </a:r>
                    </a:p>
                  </a:txBody>
                  <a:tcPr/>
                </a:tc>
                <a:extLst>
                  <a:ext uri="{0D108BD9-81ED-4DB2-BD59-A6C34878D82A}">
                    <a16:rowId xmlns:a16="http://schemas.microsoft.com/office/drawing/2014/main" val="3234149977"/>
                  </a:ext>
                </a:extLst>
              </a:tr>
              <a:tr h="795484">
                <a:tc>
                  <a:txBody>
                    <a:bodyPr/>
                    <a:lstStyle/>
                    <a:p>
                      <a:r>
                        <a:rPr lang="en-US" sz="1200" b="1" dirty="0"/>
                        <a:t>Q6.1</a:t>
                      </a:r>
                    </a:p>
                  </a:txBody>
                  <a:tcPr/>
                </a:tc>
                <a:tc>
                  <a:txBody>
                    <a:bodyPr/>
                    <a:lstStyle/>
                    <a:p>
                      <a:r>
                        <a:rPr lang="en-US" sz="1200" dirty="0"/>
                        <a:t>How does this topic work? How does it function? How does it do what it does?</a:t>
                      </a:r>
                    </a:p>
                  </a:txBody>
                  <a:tcPr/>
                </a:tc>
                <a:tc>
                  <a:txBody>
                    <a:bodyPr/>
                    <a:lstStyle/>
                    <a:p>
                      <a:r>
                        <a:rPr lang="en-US" sz="1200" dirty="0">
                          <a:solidFill>
                            <a:schemeClr val="accent1"/>
                          </a:solidFill>
                        </a:rPr>
                        <a:t>A certain level of euthanasia is inevitable for each shelter to operate the facility within the limited budget.</a:t>
                      </a:r>
                    </a:p>
                    <a:p>
                      <a:pPr marL="742950" lvl="1" indent="-285750">
                        <a:buFont typeface="Courier New" panose="02070309020205020404" pitchFamily="49" charset="0"/>
                        <a:buChar char="o"/>
                      </a:pPr>
                      <a:r>
                        <a:rPr lang="en-US" sz="1200" dirty="0">
                          <a:solidFill>
                            <a:schemeClr val="accent1"/>
                          </a:solidFill>
                        </a:rPr>
                        <a:t>Unavoidable </a:t>
                      </a:r>
                      <a:r>
                        <a:rPr lang="en-US" sz="1200" dirty="0" err="1">
                          <a:solidFill>
                            <a:schemeClr val="accent1"/>
                          </a:solidFill>
                        </a:rPr>
                        <a:t>euthanization</a:t>
                      </a:r>
                      <a:r>
                        <a:rPr lang="en-US" sz="1200" dirty="0">
                          <a:solidFill>
                            <a:schemeClr val="accent1"/>
                          </a:solidFill>
                        </a:rPr>
                        <a:t> of animals that do not have health problems should be minimized to promote welfare.</a:t>
                      </a:r>
                    </a:p>
                  </a:txBody>
                  <a:tcPr/>
                </a:tc>
                <a:extLst>
                  <a:ext uri="{0D108BD9-81ED-4DB2-BD59-A6C34878D82A}">
                    <a16:rowId xmlns:a16="http://schemas.microsoft.com/office/drawing/2014/main" val="1285076396"/>
                  </a:ext>
                </a:extLst>
              </a:tr>
              <a:tr h="428337">
                <a:tc>
                  <a:txBody>
                    <a:bodyPr/>
                    <a:lstStyle/>
                    <a:p>
                      <a:r>
                        <a:rPr lang="en-US" sz="1200" b="1" dirty="0"/>
                        <a:t>Q6.2</a:t>
                      </a:r>
                    </a:p>
                  </a:txBody>
                  <a:tcPr/>
                </a:tc>
                <a:tc>
                  <a:txBody>
                    <a:bodyPr/>
                    <a:lstStyle/>
                    <a:p>
                      <a:r>
                        <a:rPr lang="en-US" sz="1200" dirty="0"/>
                        <a:t>How did it come to be?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Unexpected increase of influx of rescued animals where shelter are unable to accommodate due to lack of capacity and budget to care for the animals.</a:t>
                      </a:r>
                    </a:p>
                  </a:txBody>
                  <a:tcPr/>
                </a:tc>
                <a:extLst>
                  <a:ext uri="{0D108BD9-81ED-4DB2-BD59-A6C34878D82A}">
                    <a16:rowId xmlns:a16="http://schemas.microsoft.com/office/drawing/2014/main" val="560721380"/>
                  </a:ext>
                </a:extLst>
              </a:tr>
              <a:tr h="7954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Q6.3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How are those involved affected?</a:t>
                      </a:r>
                    </a:p>
                  </a:txBody>
                  <a:tcPr/>
                </a:tc>
                <a:tc>
                  <a:txBody>
                    <a:bodyPr/>
                    <a:lstStyle/>
                    <a:p>
                      <a:r>
                        <a:rPr lang="en-US" sz="1200" dirty="0">
                          <a:solidFill>
                            <a:schemeClr val="accent1"/>
                          </a:solidFill>
                        </a:rPr>
                        <a:t>There are negative effects instilled in animals such as stress due to transfers and conditions within shelters. In addition, the negative effects due to mental stress from animal euthanasia experiences by veterinarians and shelter staff in charge of euthanasia.</a:t>
                      </a:r>
                    </a:p>
                  </a:txBody>
                  <a:tcPr/>
                </a:tc>
                <a:extLst>
                  <a:ext uri="{0D108BD9-81ED-4DB2-BD59-A6C34878D82A}">
                    <a16:rowId xmlns:a16="http://schemas.microsoft.com/office/drawing/2014/main" val="1901711666"/>
                  </a:ext>
                </a:extLst>
              </a:tr>
            </a:tbl>
          </a:graphicData>
        </a:graphic>
      </p:graphicFrame>
      <p:pic>
        <p:nvPicPr>
          <p:cNvPr id="4" name="Picture 3" descr="Baby bulldog">
            <a:extLst>
              <a:ext uri="{FF2B5EF4-FFF2-40B4-BE49-F238E27FC236}">
                <a16:creationId xmlns:a16="http://schemas.microsoft.com/office/drawing/2014/main" id="{788167A9-80A6-3BE9-8C1E-EC5B122BE70B}"/>
              </a:ext>
            </a:extLst>
          </p:cNvPr>
          <p:cNvPicPr>
            <a:picLocks noChangeAspect="1"/>
          </p:cNvPicPr>
          <p:nvPr/>
        </p:nvPicPr>
        <p:blipFill rotWithShape="1">
          <a:blip r:embed="rId3">
            <a:extLst>
              <a:ext uri="{28A0092B-C50C-407E-A947-70E740481C1C}">
                <a14:useLocalDpi xmlns:a14="http://schemas.microsoft.com/office/drawing/2010/main" val="0"/>
              </a:ext>
            </a:extLst>
          </a:blip>
          <a:srcRect l="16680" r="16680"/>
          <a:stretch/>
        </p:blipFill>
        <p:spPr>
          <a:xfrm>
            <a:off x="604701" y="3216017"/>
            <a:ext cx="2448000" cy="2448000"/>
          </a:xfrm>
          <a:prstGeom prst="ellipse">
            <a:avLst/>
          </a:prstGeom>
        </p:spPr>
      </p:pic>
    </p:spTree>
    <p:extLst>
      <p:ext uri="{BB962C8B-B14F-4D97-AF65-F5344CB8AC3E}">
        <p14:creationId xmlns:p14="http://schemas.microsoft.com/office/powerpoint/2010/main" val="3911118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A70AEB26-777A-45F9-81E1-8CA71C13C53C}"/>
              </a:ext>
            </a:extLst>
          </p:cNvPr>
          <p:cNvPicPr>
            <a:picLocks noChangeAspect="1"/>
          </p:cNvPicPr>
          <p:nvPr/>
        </p:nvPicPr>
        <p:blipFill rotWithShape="1">
          <a:blip r:embed="rId2">
            <a:alphaModFix amt="50000"/>
          </a:blip>
          <a:srcRect t="1220" b="14510"/>
          <a:stretch/>
        </p:blipFill>
        <p:spPr>
          <a:xfrm>
            <a:off x="20" y="1"/>
            <a:ext cx="12191980" cy="6857999"/>
          </a:xfrm>
          <a:prstGeom prst="rect">
            <a:avLst/>
          </a:prstGeom>
        </p:spPr>
      </p:pic>
      <p:sp>
        <p:nvSpPr>
          <p:cNvPr id="2" name="Title 1">
            <a:extLst>
              <a:ext uri="{FF2B5EF4-FFF2-40B4-BE49-F238E27FC236}">
                <a16:creationId xmlns:a16="http://schemas.microsoft.com/office/drawing/2014/main" id="{09EFBD9F-91A1-4DAF-BFC4-2015047C6FAF}"/>
              </a:ext>
            </a:extLst>
          </p:cNvPr>
          <p:cNvSpPr>
            <a:spLocks noGrp="1"/>
          </p:cNvSpPr>
          <p:nvPr>
            <p:ph type="ctrTitle"/>
          </p:nvPr>
        </p:nvSpPr>
        <p:spPr>
          <a:xfrm>
            <a:off x="1934547" y="1122361"/>
            <a:ext cx="8273143" cy="4531989"/>
          </a:xfrm>
        </p:spPr>
        <p:txBody>
          <a:bodyPr>
            <a:normAutofit/>
          </a:bodyPr>
          <a:lstStyle/>
          <a:p>
            <a:r>
              <a:rPr lang="en-CA" dirty="0">
                <a:solidFill>
                  <a:srgbClr val="FFFFFF"/>
                </a:solidFill>
              </a:rPr>
              <a:t>(2)</a:t>
            </a:r>
            <a:br>
              <a:rPr lang="en-CA" dirty="0">
                <a:solidFill>
                  <a:srgbClr val="FFFFFF"/>
                </a:solidFill>
              </a:rPr>
            </a:br>
            <a:r>
              <a:rPr lang="en-CA" b="1" dirty="0">
                <a:solidFill>
                  <a:srgbClr val="FFFFFF"/>
                </a:solidFill>
              </a:rPr>
              <a:t>Data Understanding – High Level</a:t>
            </a:r>
          </a:p>
        </p:txBody>
      </p:sp>
    </p:spTree>
    <p:extLst>
      <p:ext uri="{BB962C8B-B14F-4D97-AF65-F5344CB8AC3E}">
        <p14:creationId xmlns:p14="http://schemas.microsoft.com/office/powerpoint/2010/main" val="3325494310"/>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6" name="Picture 35" descr="Person indoors with two dogs on leashes, fastening leash to one dog">
            <a:extLst>
              <a:ext uri="{FF2B5EF4-FFF2-40B4-BE49-F238E27FC236}">
                <a16:creationId xmlns:a16="http://schemas.microsoft.com/office/drawing/2014/main" id="{47F618B8-AF9C-3B70-E5D2-B23FA4789F7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5349" b="10275"/>
          <a:stretch/>
        </p:blipFill>
        <p:spPr>
          <a:xfrm>
            <a:off x="0" y="0"/>
            <a:ext cx="12192000" cy="6858000"/>
          </a:xfrm>
          <a:prstGeom prst="rect">
            <a:avLst/>
          </a:prstGeom>
        </p:spPr>
      </p:pic>
      <p:sp>
        <p:nvSpPr>
          <p:cNvPr id="2" name="Title 1">
            <a:extLst>
              <a:ext uri="{FF2B5EF4-FFF2-40B4-BE49-F238E27FC236}">
                <a16:creationId xmlns:a16="http://schemas.microsoft.com/office/drawing/2014/main" id="{04C8D0A0-B8F3-40F0-A05A-C5A06A9B1349}"/>
              </a:ext>
            </a:extLst>
          </p:cNvPr>
          <p:cNvSpPr>
            <a:spLocks noGrp="1"/>
          </p:cNvSpPr>
          <p:nvPr>
            <p:ph type="title"/>
          </p:nvPr>
        </p:nvSpPr>
        <p:spPr>
          <a:xfrm>
            <a:off x="838200" y="135825"/>
            <a:ext cx="10515600" cy="1325563"/>
          </a:xfrm>
        </p:spPr>
        <p:txBody>
          <a:bodyPr/>
          <a:lstStyle/>
          <a:p>
            <a:pPr algn="ctr"/>
            <a:r>
              <a:rPr lang="en-CA" b="1" dirty="0">
                <a:solidFill>
                  <a:schemeClr val="bg1"/>
                </a:solidFill>
              </a:rPr>
              <a:t>Data Modeling – Conceptual Model </a:t>
            </a:r>
          </a:p>
        </p:txBody>
      </p:sp>
      <p:grpSp>
        <p:nvGrpSpPr>
          <p:cNvPr id="8" name="Group 7">
            <a:extLst>
              <a:ext uri="{FF2B5EF4-FFF2-40B4-BE49-F238E27FC236}">
                <a16:creationId xmlns:a16="http://schemas.microsoft.com/office/drawing/2014/main" id="{763B9FDB-E241-4639-84B6-029BD9E8112E}"/>
              </a:ext>
            </a:extLst>
          </p:cNvPr>
          <p:cNvGrpSpPr/>
          <p:nvPr/>
        </p:nvGrpSpPr>
        <p:grpSpPr>
          <a:xfrm>
            <a:off x="838201" y="1419243"/>
            <a:ext cx="10515599" cy="5206999"/>
            <a:chOff x="736847" y="953831"/>
            <a:chExt cx="9913259" cy="5509201"/>
          </a:xfrm>
        </p:grpSpPr>
        <p:pic>
          <p:nvPicPr>
            <p:cNvPr id="9" name="Picture 8">
              <a:extLst>
                <a:ext uri="{FF2B5EF4-FFF2-40B4-BE49-F238E27FC236}">
                  <a16:creationId xmlns:a16="http://schemas.microsoft.com/office/drawing/2014/main" id="{6090A816-4482-4C96-9B9E-0B7692673FF5}"/>
                </a:ext>
              </a:extLst>
            </p:cNvPr>
            <p:cNvPicPr>
              <a:picLocks noChangeAspect="1"/>
            </p:cNvPicPr>
            <p:nvPr/>
          </p:nvPicPr>
          <p:blipFill>
            <a:blip r:embed="rId3"/>
            <a:stretch>
              <a:fillRect/>
            </a:stretch>
          </p:blipFill>
          <p:spPr>
            <a:xfrm>
              <a:off x="736847" y="953831"/>
              <a:ext cx="9913259" cy="5509201"/>
            </a:xfrm>
            <a:prstGeom prst="rect">
              <a:avLst/>
            </a:prstGeom>
            <a:noFill/>
            <a:ln w="44450">
              <a:solidFill>
                <a:schemeClr val="bg1"/>
              </a:solidFill>
            </a:ln>
          </p:spPr>
        </p:pic>
        <p:sp>
          <p:nvSpPr>
            <p:cNvPr id="10" name="Rectangle 9">
              <a:extLst>
                <a:ext uri="{FF2B5EF4-FFF2-40B4-BE49-F238E27FC236}">
                  <a16:creationId xmlns:a16="http://schemas.microsoft.com/office/drawing/2014/main" id="{5566666D-F224-4992-8984-7CD1C4E3B681}"/>
                </a:ext>
              </a:extLst>
            </p:cNvPr>
            <p:cNvSpPr/>
            <p:nvPr/>
          </p:nvSpPr>
          <p:spPr>
            <a:xfrm>
              <a:off x="1008626" y="3894588"/>
              <a:ext cx="2064473" cy="2166012"/>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CA" sz="1400" b="1" dirty="0">
                  <a:solidFill>
                    <a:schemeClr val="tx1"/>
                  </a:solidFill>
                </a:rPr>
                <a:t>FUNDAMENTAL ISSUE</a:t>
              </a:r>
              <a:endParaRPr lang="en-CA" dirty="0">
                <a:solidFill>
                  <a:schemeClr val="tx1"/>
                </a:solidFill>
                <a:cs typeface="Calibri"/>
              </a:endParaRPr>
            </a:p>
            <a:p>
              <a:pPr algn="ctr"/>
              <a:r>
                <a:rPr lang="en-CA" sz="1400" dirty="0"/>
                <a:t>Financial Instability</a:t>
              </a:r>
            </a:p>
            <a:p>
              <a:pPr algn="ctr"/>
              <a:r>
                <a:rPr lang="en-CA" sz="1400" dirty="0"/>
                <a:t>Relocation</a:t>
              </a:r>
            </a:p>
            <a:p>
              <a:pPr algn="ctr"/>
              <a:r>
                <a:rPr lang="en-CA" sz="1400" dirty="0"/>
                <a:t>Overbreeding</a:t>
              </a:r>
            </a:p>
            <a:p>
              <a:pPr algn="ctr"/>
              <a:r>
                <a:rPr lang="en-CA" sz="1400" dirty="0"/>
                <a:t>Behaviour Issues</a:t>
              </a:r>
            </a:p>
            <a:p>
              <a:pPr algn="ctr"/>
              <a:r>
                <a:rPr lang="en-CA" sz="1400" dirty="0"/>
                <a:t>Allergies</a:t>
              </a:r>
            </a:p>
            <a:p>
              <a:pPr algn="ctr"/>
              <a:r>
                <a:rPr lang="en-CA" sz="1400" dirty="0"/>
                <a:t>Lifestyle Changes</a:t>
              </a:r>
            </a:p>
            <a:p>
              <a:pPr algn="ctr"/>
              <a:r>
                <a:rPr lang="en-CA" sz="1400" dirty="0"/>
                <a:t>Lack of Awareness</a:t>
              </a:r>
            </a:p>
          </p:txBody>
        </p:sp>
        <p:sp>
          <p:nvSpPr>
            <p:cNvPr id="11" name="Rectangle 10">
              <a:extLst>
                <a:ext uri="{FF2B5EF4-FFF2-40B4-BE49-F238E27FC236}">
                  <a16:creationId xmlns:a16="http://schemas.microsoft.com/office/drawing/2014/main" id="{89646E18-B419-40AF-A461-C59BB785195F}"/>
                </a:ext>
              </a:extLst>
            </p:cNvPr>
            <p:cNvSpPr/>
            <p:nvPr/>
          </p:nvSpPr>
          <p:spPr>
            <a:xfrm>
              <a:off x="4203557" y="3941947"/>
              <a:ext cx="2565300" cy="1264681"/>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tx1"/>
                  </a:solidFill>
                </a:rPr>
                <a:t>MARKETING</a:t>
              </a:r>
            </a:p>
            <a:p>
              <a:pPr algn="ctr"/>
              <a:r>
                <a:rPr lang="en-CA" sz="1400" dirty="0"/>
                <a:t>Social Media Promotion</a:t>
              </a:r>
            </a:p>
            <a:p>
              <a:pPr algn="ctr"/>
              <a:r>
                <a:rPr lang="en-CA" sz="1400" dirty="0"/>
                <a:t>Positive Perception of Companion Animals</a:t>
              </a:r>
            </a:p>
          </p:txBody>
        </p:sp>
        <p:sp>
          <p:nvSpPr>
            <p:cNvPr id="12" name="Rectangle 11">
              <a:extLst>
                <a:ext uri="{FF2B5EF4-FFF2-40B4-BE49-F238E27FC236}">
                  <a16:creationId xmlns:a16="http://schemas.microsoft.com/office/drawing/2014/main" id="{F0DA1D2D-14BF-4B02-929A-EA7B42374380}"/>
                </a:ext>
              </a:extLst>
            </p:cNvPr>
            <p:cNvSpPr/>
            <p:nvPr/>
          </p:nvSpPr>
          <p:spPr>
            <a:xfrm>
              <a:off x="8049149" y="1638802"/>
              <a:ext cx="2402109" cy="1801263"/>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tx1"/>
                  </a:solidFill>
                </a:rPr>
                <a:t>SHELTER MANAGEMENT</a:t>
              </a:r>
            </a:p>
            <a:p>
              <a:pPr algn="ctr"/>
              <a:r>
                <a:rPr lang="en-CA" sz="1400" dirty="0"/>
                <a:t>Adoption Rate</a:t>
              </a:r>
            </a:p>
            <a:p>
              <a:pPr algn="ctr"/>
              <a:r>
                <a:rPr lang="en-CA" sz="1400" dirty="0"/>
                <a:t>Budget</a:t>
              </a:r>
            </a:p>
            <a:p>
              <a:pPr algn="ctr"/>
              <a:r>
                <a:rPr lang="en-CA" sz="1400" dirty="0"/>
                <a:t>Volunteers</a:t>
              </a:r>
            </a:p>
            <a:p>
              <a:pPr algn="ctr"/>
              <a:r>
                <a:rPr lang="en-CA" sz="1400" dirty="0"/>
                <a:t>Veterinarians</a:t>
              </a:r>
            </a:p>
            <a:p>
              <a:pPr algn="ctr"/>
              <a:r>
                <a:rPr lang="en-CA" sz="1400" dirty="0"/>
                <a:t>Donations</a:t>
              </a:r>
            </a:p>
            <a:p>
              <a:pPr algn="ctr"/>
              <a:r>
                <a:rPr lang="en-CA" sz="1400" dirty="0"/>
                <a:t>Facilities</a:t>
              </a:r>
            </a:p>
          </p:txBody>
        </p:sp>
        <p:sp>
          <p:nvSpPr>
            <p:cNvPr id="13" name="Rectangle 12">
              <a:extLst>
                <a:ext uri="{FF2B5EF4-FFF2-40B4-BE49-F238E27FC236}">
                  <a16:creationId xmlns:a16="http://schemas.microsoft.com/office/drawing/2014/main" id="{6F57192F-DEFC-446B-896A-86F5E53C7B70}"/>
                </a:ext>
              </a:extLst>
            </p:cNvPr>
            <p:cNvSpPr/>
            <p:nvPr/>
          </p:nvSpPr>
          <p:spPr>
            <a:xfrm>
              <a:off x="2328524" y="1331927"/>
              <a:ext cx="2064473" cy="171515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tx1"/>
                  </a:solidFill>
                </a:rPr>
                <a:t>INTAKE TYPE</a:t>
              </a:r>
            </a:p>
            <a:p>
              <a:pPr algn="ctr"/>
              <a:r>
                <a:rPr lang="en-CA" sz="1400" dirty="0"/>
                <a:t>Abandoned</a:t>
              </a:r>
            </a:p>
            <a:p>
              <a:pPr algn="ctr"/>
              <a:r>
                <a:rPr lang="en-CA" sz="1400" dirty="0"/>
                <a:t>Euthanasia Request</a:t>
              </a:r>
            </a:p>
            <a:p>
              <a:pPr algn="ctr"/>
              <a:r>
                <a:rPr lang="en-CA" sz="1400" dirty="0"/>
                <a:t>Owner Surrender</a:t>
              </a:r>
            </a:p>
            <a:p>
              <a:pPr algn="ctr"/>
              <a:r>
                <a:rPr lang="en-CA" sz="1400" dirty="0"/>
                <a:t>Public Assist</a:t>
              </a:r>
            </a:p>
            <a:p>
              <a:pPr algn="ctr"/>
              <a:r>
                <a:rPr lang="en-CA" sz="1400" dirty="0"/>
                <a:t>Stray</a:t>
              </a:r>
            </a:p>
            <a:p>
              <a:pPr algn="ctr"/>
              <a:r>
                <a:rPr lang="en-CA" sz="1400" dirty="0"/>
                <a:t>Wildlife</a:t>
              </a:r>
            </a:p>
          </p:txBody>
        </p:sp>
        <p:sp>
          <p:nvSpPr>
            <p:cNvPr id="14" name="Rectangle 13">
              <a:extLst>
                <a:ext uri="{FF2B5EF4-FFF2-40B4-BE49-F238E27FC236}">
                  <a16:creationId xmlns:a16="http://schemas.microsoft.com/office/drawing/2014/main" id="{D9C8DBB4-4B92-4577-86D3-C26BBEDACA79}"/>
                </a:ext>
              </a:extLst>
            </p:cNvPr>
            <p:cNvSpPr/>
            <p:nvPr/>
          </p:nvSpPr>
          <p:spPr>
            <a:xfrm>
              <a:off x="8051507" y="4080445"/>
              <a:ext cx="2399752" cy="1801263"/>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tx1"/>
                  </a:solidFill>
                </a:rPr>
                <a:t>SHELTER MANAGEMENT MODEL</a:t>
              </a:r>
            </a:p>
            <a:p>
              <a:pPr algn="ctr"/>
              <a:r>
                <a:rPr lang="en-CA" sz="1400" dirty="0"/>
                <a:t>Optimizing Capacity Model</a:t>
              </a:r>
            </a:p>
            <a:p>
              <a:pPr algn="ctr"/>
              <a:r>
                <a:rPr lang="en-CA" sz="1400" dirty="0"/>
                <a:t>Capacity for Care (C4C)</a:t>
              </a:r>
            </a:p>
            <a:p>
              <a:pPr algn="ctr"/>
              <a:r>
                <a:rPr lang="en-CA" sz="1400" dirty="0"/>
                <a:t>Logistic Regression Model</a:t>
              </a:r>
            </a:p>
            <a:p>
              <a:pPr algn="ctr"/>
              <a:r>
                <a:rPr lang="en-CA" sz="1400" dirty="0"/>
                <a:t>Free Adoption Strategy</a:t>
              </a:r>
            </a:p>
          </p:txBody>
        </p:sp>
        <p:sp>
          <p:nvSpPr>
            <p:cNvPr id="20" name="Rectangle 19">
              <a:extLst>
                <a:ext uri="{FF2B5EF4-FFF2-40B4-BE49-F238E27FC236}">
                  <a16:creationId xmlns:a16="http://schemas.microsoft.com/office/drawing/2014/main" id="{584E8BB2-82DB-4F42-85A3-036C0802AA26}"/>
                </a:ext>
              </a:extLst>
            </p:cNvPr>
            <p:cNvSpPr/>
            <p:nvPr/>
          </p:nvSpPr>
          <p:spPr>
            <a:xfrm>
              <a:off x="5279202" y="1557163"/>
              <a:ext cx="1883743" cy="1264681"/>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tx1"/>
                  </a:solidFill>
                </a:rPr>
                <a:t>EUTHANASIA</a:t>
              </a:r>
            </a:p>
            <a:p>
              <a:pPr algn="ctr"/>
              <a:r>
                <a:rPr lang="en-CA" sz="1400" dirty="0"/>
                <a:t>Overcrowding</a:t>
              </a:r>
            </a:p>
            <a:p>
              <a:pPr algn="ctr"/>
              <a:r>
                <a:rPr lang="en-CA" sz="1400" dirty="0"/>
                <a:t>Lack of Budget</a:t>
              </a:r>
            </a:p>
            <a:p>
              <a:pPr algn="ctr"/>
              <a:r>
                <a:rPr lang="en-CA" sz="1400" dirty="0"/>
                <a:t>Infections</a:t>
              </a:r>
            </a:p>
          </p:txBody>
        </p:sp>
      </p:grpSp>
      <p:cxnSp>
        <p:nvCxnSpPr>
          <p:cNvPr id="29" name="Straight Arrow Connector 28">
            <a:extLst>
              <a:ext uri="{FF2B5EF4-FFF2-40B4-BE49-F238E27FC236}">
                <a16:creationId xmlns:a16="http://schemas.microsoft.com/office/drawing/2014/main" id="{B36099C0-F268-D90F-0CB4-8AEB40D8D236}"/>
              </a:ext>
            </a:extLst>
          </p:cNvPr>
          <p:cNvCxnSpPr>
            <a:endCxn id="12" idx="1"/>
          </p:cNvCxnSpPr>
          <p:nvPr/>
        </p:nvCxnSpPr>
        <p:spPr>
          <a:xfrm flipV="1">
            <a:off x="7236722" y="2917869"/>
            <a:ext cx="1358084" cy="132558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33" name="Arrow: Right 32">
            <a:extLst>
              <a:ext uri="{FF2B5EF4-FFF2-40B4-BE49-F238E27FC236}">
                <a16:creationId xmlns:a16="http://schemas.microsoft.com/office/drawing/2014/main" id="{01A489CF-BC68-FF1E-195A-40EB9E0D07DC}"/>
              </a:ext>
            </a:extLst>
          </p:cNvPr>
          <p:cNvSpPr/>
          <p:nvPr/>
        </p:nvSpPr>
        <p:spPr>
          <a:xfrm>
            <a:off x="4716503" y="2307167"/>
            <a:ext cx="940051" cy="550435"/>
          </a:xfrm>
          <a:prstGeom prst="rightArrow">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cxnSp>
        <p:nvCxnSpPr>
          <p:cNvPr id="6" name="Straight Arrow Connector 5">
            <a:extLst>
              <a:ext uri="{FF2B5EF4-FFF2-40B4-BE49-F238E27FC236}">
                <a16:creationId xmlns:a16="http://schemas.microsoft.com/office/drawing/2014/main" id="{5338A8CC-8A40-B714-4DEC-AA45CAAFCDD6}"/>
              </a:ext>
            </a:extLst>
          </p:cNvPr>
          <p:cNvCxnSpPr>
            <a:stCxn id="10" idx="0"/>
            <a:endCxn id="13" idx="2"/>
          </p:cNvCxnSpPr>
          <p:nvPr/>
        </p:nvCxnSpPr>
        <p:spPr>
          <a:xfrm flipV="1">
            <a:off x="2221451" y="3397670"/>
            <a:ext cx="1400096" cy="801018"/>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9AC26A7-B1C7-E058-AE65-3E0CCD65E765}"/>
              </a:ext>
            </a:extLst>
          </p:cNvPr>
          <p:cNvCxnSpPr>
            <a:endCxn id="11" idx="0"/>
          </p:cNvCxnSpPr>
          <p:nvPr/>
        </p:nvCxnSpPr>
        <p:spPr>
          <a:xfrm>
            <a:off x="4716503" y="3420050"/>
            <a:ext cx="1159634" cy="823399"/>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B8BBF6F3-E07D-7079-33D9-A844AE1951C5}"/>
              </a:ext>
            </a:extLst>
          </p:cNvPr>
          <p:cNvCxnSpPr>
            <a:stCxn id="12" idx="2"/>
            <a:endCxn id="14" idx="0"/>
          </p:cNvCxnSpPr>
          <p:nvPr/>
        </p:nvCxnSpPr>
        <p:spPr>
          <a:xfrm>
            <a:off x="9868838" y="3769097"/>
            <a:ext cx="1251" cy="605253"/>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66811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D22C88-9CD2-4CCF-9BEF-E0AC35718817}"/>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Data Dictionary </a:t>
            </a:r>
          </a:p>
        </p:txBody>
      </p:sp>
      <p:graphicFrame>
        <p:nvGraphicFramePr>
          <p:cNvPr id="4" name="Table 3">
            <a:extLst>
              <a:ext uri="{FF2B5EF4-FFF2-40B4-BE49-F238E27FC236}">
                <a16:creationId xmlns:a16="http://schemas.microsoft.com/office/drawing/2014/main" id="{C48ABC1F-6783-487B-9697-85592748E7C9}"/>
              </a:ext>
            </a:extLst>
          </p:cNvPr>
          <p:cNvGraphicFramePr>
            <a:graphicFrameLocks noGrp="1"/>
          </p:cNvGraphicFramePr>
          <p:nvPr>
            <p:extLst>
              <p:ext uri="{D42A27DB-BD31-4B8C-83A1-F6EECF244321}">
                <p14:modId xmlns:p14="http://schemas.microsoft.com/office/powerpoint/2010/main" val="852286442"/>
              </p:ext>
            </p:extLst>
          </p:nvPr>
        </p:nvGraphicFramePr>
        <p:xfrm>
          <a:off x="4527804" y="1784960"/>
          <a:ext cx="6946774" cy="2911868"/>
        </p:xfrm>
        <a:graphic>
          <a:graphicData uri="http://schemas.openxmlformats.org/drawingml/2006/table">
            <a:tbl>
              <a:tblPr firstRow="1" bandRow="1">
                <a:tableStyleId>{5202B0CA-FC54-4496-8BCA-5EF66A818D29}</a:tableStyleId>
              </a:tblPr>
              <a:tblGrid>
                <a:gridCol w="305743">
                  <a:extLst>
                    <a:ext uri="{9D8B030D-6E8A-4147-A177-3AD203B41FA5}">
                      <a16:colId xmlns:a16="http://schemas.microsoft.com/office/drawing/2014/main" val="2148320567"/>
                    </a:ext>
                  </a:extLst>
                </a:gridCol>
                <a:gridCol w="1935152">
                  <a:extLst>
                    <a:ext uri="{9D8B030D-6E8A-4147-A177-3AD203B41FA5}">
                      <a16:colId xmlns:a16="http://schemas.microsoft.com/office/drawing/2014/main" val="3847202043"/>
                    </a:ext>
                  </a:extLst>
                </a:gridCol>
                <a:gridCol w="4705879">
                  <a:extLst>
                    <a:ext uri="{9D8B030D-6E8A-4147-A177-3AD203B41FA5}">
                      <a16:colId xmlns:a16="http://schemas.microsoft.com/office/drawing/2014/main" val="815670662"/>
                    </a:ext>
                  </a:extLst>
                </a:gridCol>
              </a:tblGrid>
              <a:tr h="298774">
                <a:tc>
                  <a:txBody>
                    <a:bodyPr/>
                    <a:lstStyle/>
                    <a:p>
                      <a:pPr marL="0" algn="ctr" rtl="0" eaLnBrk="1" latinLnBrk="0" hangingPunct="1">
                        <a:spcBef>
                          <a:spcPts val="0"/>
                        </a:spcBef>
                        <a:spcAft>
                          <a:spcPts val="0"/>
                        </a:spcAft>
                      </a:pPr>
                      <a:r>
                        <a:rPr lang="en-CA" sz="1400" kern="1200" dirty="0">
                          <a:effectLst/>
                        </a:rPr>
                        <a:t>No</a:t>
                      </a:r>
                      <a:endParaRPr lang="en-CA" sz="1400" dirty="0">
                        <a:effectLst/>
                      </a:endParaRPr>
                    </a:p>
                  </a:txBody>
                  <a:tcPr marL="0" marR="0" marT="0" marB="0" anchor="ctr"/>
                </a:tc>
                <a:tc>
                  <a:txBody>
                    <a:bodyPr/>
                    <a:lstStyle/>
                    <a:p>
                      <a:pPr marL="0" algn="l" rtl="0" eaLnBrk="1" latinLnBrk="0" hangingPunct="1">
                        <a:spcBef>
                          <a:spcPts val="0"/>
                        </a:spcBef>
                        <a:spcAft>
                          <a:spcPts val="0"/>
                        </a:spcAft>
                      </a:pPr>
                      <a:r>
                        <a:rPr lang="en-CA" sz="1400" kern="1200" dirty="0">
                          <a:effectLst/>
                        </a:rPr>
                        <a:t> Topic</a:t>
                      </a:r>
                      <a:endParaRPr lang="en-CA" sz="1400" dirty="0">
                        <a:effectLst/>
                      </a:endParaRPr>
                    </a:p>
                  </a:txBody>
                  <a:tcPr marL="0" marR="0" marT="0" marB="0" anchor="ctr"/>
                </a:tc>
                <a:tc>
                  <a:txBody>
                    <a:bodyPr/>
                    <a:lstStyle/>
                    <a:p>
                      <a:pPr marL="0" algn="l" rtl="0" eaLnBrk="1" latinLnBrk="0" hangingPunct="1">
                        <a:spcBef>
                          <a:spcPts val="0"/>
                        </a:spcBef>
                        <a:spcAft>
                          <a:spcPts val="0"/>
                        </a:spcAft>
                      </a:pPr>
                      <a:r>
                        <a:rPr lang="en-CA" sz="1400" kern="1200" dirty="0">
                          <a:effectLst/>
                        </a:rPr>
                        <a:t> Definition</a:t>
                      </a:r>
                      <a:endParaRPr lang="en-CA" sz="1400" dirty="0">
                        <a:effectLst/>
                      </a:endParaRPr>
                    </a:p>
                  </a:txBody>
                  <a:tcPr marL="0" marR="0" marT="0" marB="0" anchor="ctr"/>
                </a:tc>
                <a:extLst>
                  <a:ext uri="{0D108BD9-81ED-4DB2-BD59-A6C34878D82A}">
                    <a16:rowId xmlns:a16="http://schemas.microsoft.com/office/drawing/2014/main" val="3989939264"/>
                  </a:ext>
                </a:extLst>
              </a:tr>
              <a:tr h="733724">
                <a:tc>
                  <a:txBody>
                    <a:bodyPr/>
                    <a:lstStyle/>
                    <a:p>
                      <a:pPr marL="0" algn="ctr" rtl="0" eaLnBrk="1" latinLnBrk="0" hangingPunct="1">
                        <a:spcBef>
                          <a:spcPts val="0"/>
                        </a:spcBef>
                        <a:spcAft>
                          <a:spcPts val="0"/>
                        </a:spcAft>
                      </a:pPr>
                      <a:r>
                        <a:rPr lang="en-CA" sz="1400" kern="1200" dirty="0">
                          <a:effectLst/>
                        </a:rPr>
                        <a:t>1</a:t>
                      </a:r>
                      <a:endParaRPr lang="en-CA" sz="1400" dirty="0">
                        <a:effectLst/>
                      </a:endParaRPr>
                    </a:p>
                  </a:txBody>
                  <a:tcPr marL="0" marR="0" marT="0" marB="0" anchor="ctr"/>
                </a:tc>
                <a:tc>
                  <a:txBody>
                    <a:bodyPr/>
                    <a:lstStyle/>
                    <a:p>
                      <a:pPr marL="84138" indent="0" algn="l" rtl="0" eaLnBrk="1" latinLnBrk="0" hangingPunct="1">
                        <a:spcBef>
                          <a:spcPts val="0"/>
                        </a:spcBef>
                        <a:spcAft>
                          <a:spcPts val="0"/>
                        </a:spcAft>
                      </a:pPr>
                      <a:r>
                        <a:rPr lang="en-CA" sz="1400" b="1" dirty="0">
                          <a:effectLst/>
                        </a:rPr>
                        <a:t>Capacity for Care (CFC)</a:t>
                      </a:r>
                    </a:p>
                  </a:txBody>
                  <a:tcPr marL="0" marR="0" marT="0" marB="0" anchor="ctr"/>
                </a:tc>
                <a:tc>
                  <a:txBody>
                    <a:bodyPr/>
                    <a:lstStyle/>
                    <a:p>
                      <a:pPr marL="84138" indent="0" algn="l" rtl="0" eaLnBrk="1" latinLnBrk="0" hangingPunct="1">
                        <a:spcBef>
                          <a:spcPts val="0"/>
                        </a:spcBef>
                        <a:spcAft>
                          <a:spcPts val="0"/>
                        </a:spcAft>
                      </a:pPr>
                      <a:r>
                        <a:rPr lang="en-US" sz="1400" dirty="0">
                          <a:effectLst/>
                        </a:rPr>
                        <a:t>Calculates the optimal daily population in the shelter based on meeting the shelter’s goals of anticipated adoptions and improved animal housing.</a:t>
                      </a:r>
                      <a:endParaRPr lang="en-CA" sz="1400" dirty="0">
                        <a:effectLst/>
                      </a:endParaRPr>
                    </a:p>
                  </a:txBody>
                  <a:tcPr marL="0" marR="0" marT="0" marB="0" anchor="ctr"/>
                </a:tc>
                <a:extLst>
                  <a:ext uri="{0D108BD9-81ED-4DB2-BD59-A6C34878D82A}">
                    <a16:rowId xmlns:a16="http://schemas.microsoft.com/office/drawing/2014/main" val="978992996"/>
                  </a:ext>
                </a:extLst>
              </a:tr>
              <a:tr h="244575">
                <a:tc>
                  <a:txBody>
                    <a:bodyPr/>
                    <a:lstStyle/>
                    <a:p>
                      <a:pPr marL="0" algn="ctr" rtl="0" eaLnBrk="1" latinLnBrk="0" hangingPunct="1">
                        <a:spcBef>
                          <a:spcPts val="0"/>
                        </a:spcBef>
                        <a:spcAft>
                          <a:spcPts val="0"/>
                        </a:spcAft>
                      </a:pPr>
                      <a:r>
                        <a:rPr lang="en-CA" sz="1400" kern="1200" dirty="0">
                          <a:effectLst/>
                        </a:rPr>
                        <a:t>2</a:t>
                      </a:r>
                      <a:endParaRPr lang="en-CA" sz="1400" dirty="0">
                        <a:effectLst/>
                      </a:endParaRPr>
                    </a:p>
                  </a:txBody>
                  <a:tcPr marL="0" marR="0" marT="0" marB="0" anchor="ctr"/>
                </a:tc>
                <a:tc>
                  <a:txBody>
                    <a:bodyPr/>
                    <a:lstStyle/>
                    <a:p>
                      <a:pPr marL="84138" indent="0" algn="l" rtl="0" eaLnBrk="1" latinLnBrk="0" hangingPunct="1">
                        <a:spcBef>
                          <a:spcPts val="0"/>
                        </a:spcBef>
                        <a:spcAft>
                          <a:spcPts val="0"/>
                        </a:spcAft>
                      </a:pPr>
                      <a:r>
                        <a:rPr lang="en-CA" sz="1400" b="1" dirty="0">
                          <a:effectLst/>
                        </a:rPr>
                        <a:t>Euthanasia</a:t>
                      </a:r>
                    </a:p>
                  </a:txBody>
                  <a:tcPr marL="0" marR="0" marT="0" marB="0" anchor="ctr"/>
                </a:tc>
                <a:tc>
                  <a:txBody>
                    <a:bodyPr/>
                    <a:lstStyle/>
                    <a:p>
                      <a:pPr marL="84138" indent="0" algn="l" rtl="0" eaLnBrk="1" latinLnBrk="0" hangingPunct="1">
                        <a:spcBef>
                          <a:spcPts val="0"/>
                        </a:spcBef>
                        <a:spcAft>
                          <a:spcPts val="0"/>
                        </a:spcAft>
                      </a:pPr>
                      <a:r>
                        <a:rPr lang="en-US" sz="1400" dirty="0">
                          <a:effectLst/>
                        </a:rPr>
                        <a:t>Intentionally ending the life of a living being.</a:t>
                      </a:r>
                      <a:endParaRPr lang="en-CA" sz="1400" dirty="0">
                        <a:effectLst/>
                      </a:endParaRPr>
                    </a:p>
                  </a:txBody>
                  <a:tcPr marL="0" marR="0" marT="0" marB="0" anchor="ctr"/>
                </a:tc>
                <a:extLst>
                  <a:ext uri="{0D108BD9-81ED-4DB2-BD59-A6C34878D82A}">
                    <a16:rowId xmlns:a16="http://schemas.microsoft.com/office/drawing/2014/main" val="2272367187"/>
                  </a:ext>
                </a:extLst>
              </a:tr>
              <a:tr h="489149">
                <a:tc>
                  <a:txBody>
                    <a:bodyPr/>
                    <a:lstStyle/>
                    <a:p>
                      <a:pPr marL="0" algn="ctr" rtl="0" eaLnBrk="1" latinLnBrk="0" hangingPunct="1">
                        <a:spcBef>
                          <a:spcPts val="0"/>
                        </a:spcBef>
                        <a:spcAft>
                          <a:spcPts val="0"/>
                        </a:spcAft>
                      </a:pPr>
                      <a:r>
                        <a:rPr lang="en-CA" sz="1400" kern="1200" dirty="0">
                          <a:effectLst/>
                        </a:rPr>
                        <a:t>3</a:t>
                      </a:r>
                      <a:endParaRPr lang="en-CA" sz="1400" dirty="0">
                        <a:effectLst/>
                      </a:endParaRPr>
                    </a:p>
                  </a:txBody>
                  <a:tcPr marL="0" marR="0" marT="0" marB="0" anchor="ctr"/>
                </a:tc>
                <a:tc>
                  <a:txBody>
                    <a:bodyPr/>
                    <a:lstStyle/>
                    <a:p>
                      <a:pPr marL="84138" indent="0" algn="l" rtl="0" eaLnBrk="1" latinLnBrk="0" hangingPunct="1">
                        <a:spcBef>
                          <a:spcPts val="0"/>
                        </a:spcBef>
                        <a:spcAft>
                          <a:spcPts val="0"/>
                        </a:spcAft>
                      </a:pPr>
                      <a:r>
                        <a:rPr lang="en-CA" sz="1400" b="1" dirty="0">
                          <a:effectLst/>
                        </a:rPr>
                        <a:t>Free Adoption Strategy</a:t>
                      </a:r>
                    </a:p>
                  </a:txBody>
                  <a:tcPr marL="0" marR="0" marT="0" marB="0" anchor="ctr"/>
                </a:tc>
                <a:tc>
                  <a:txBody>
                    <a:bodyPr/>
                    <a:lstStyle/>
                    <a:p>
                      <a:pPr marL="84138" indent="0" algn="l" rtl="0" eaLnBrk="1" latinLnBrk="0" hangingPunct="1">
                        <a:spcBef>
                          <a:spcPts val="0"/>
                        </a:spcBef>
                        <a:spcAft>
                          <a:spcPts val="0"/>
                        </a:spcAft>
                      </a:pPr>
                      <a:r>
                        <a:rPr lang="en-US" sz="1400" dirty="0">
                          <a:effectLst/>
                        </a:rPr>
                        <a:t>Free adoption promotions during times of overcrowding can help animal shelters.</a:t>
                      </a:r>
                      <a:endParaRPr lang="en-CA" sz="1400" dirty="0">
                        <a:effectLst/>
                      </a:endParaRPr>
                    </a:p>
                  </a:txBody>
                  <a:tcPr marL="0" marR="0" marT="0" marB="0" anchor="ctr"/>
                </a:tc>
                <a:extLst>
                  <a:ext uri="{0D108BD9-81ED-4DB2-BD59-A6C34878D82A}">
                    <a16:rowId xmlns:a16="http://schemas.microsoft.com/office/drawing/2014/main" val="1625055851"/>
                  </a:ext>
                </a:extLst>
              </a:tr>
              <a:tr h="656497">
                <a:tc>
                  <a:txBody>
                    <a:bodyPr/>
                    <a:lstStyle/>
                    <a:p>
                      <a:pPr marL="0" algn="ctr" rtl="0" eaLnBrk="1" latinLnBrk="0" hangingPunct="1">
                        <a:spcBef>
                          <a:spcPts val="0"/>
                        </a:spcBef>
                        <a:spcAft>
                          <a:spcPts val="0"/>
                        </a:spcAft>
                      </a:pPr>
                      <a:r>
                        <a:rPr lang="en-CA" sz="1400" kern="1200" dirty="0">
                          <a:effectLst/>
                        </a:rPr>
                        <a:t>4</a:t>
                      </a:r>
                      <a:endParaRPr lang="en-CA" sz="1400" dirty="0">
                        <a:effectLst/>
                      </a:endParaRPr>
                    </a:p>
                  </a:txBody>
                  <a:tcPr marL="0" marR="0" marT="0" marB="0" anchor="ctr"/>
                </a:tc>
                <a:tc>
                  <a:txBody>
                    <a:bodyPr/>
                    <a:lstStyle/>
                    <a:p>
                      <a:pPr marL="84138" indent="0" algn="l" rtl="0" eaLnBrk="1" latinLnBrk="0" hangingPunct="1">
                        <a:spcBef>
                          <a:spcPts val="0"/>
                        </a:spcBef>
                        <a:spcAft>
                          <a:spcPts val="0"/>
                        </a:spcAft>
                      </a:pPr>
                      <a:r>
                        <a:rPr lang="en-CA" sz="1400" b="1" dirty="0">
                          <a:effectLst/>
                        </a:rPr>
                        <a:t>Logistic Regression Model</a:t>
                      </a:r>
                    </a:p>
                  </a:txBody>
                  <a:tcPr marL="0" marR="0" marT="0" marB="0" anchor="ctr"/>
                </a:tc>
                <a:tc>
                  <a:txBody>
                    <a:bodyPr/>
                    <a:lstStyle/>
                    <a:p>
                      <a:pPr marL="84138" indent="0" algn="l" rtl="0" eaLnBrk="1" latinLnBrk="0" hangingPunct="1">
                        <a:spcBef>
                          <a:spcPts val="0"/>
                        </a:spcBef>
                        <a:spcAft>
                          <a:spcPts val="0"/>
                        </a:spcAft>
                      </a:pPr>
                      <a:r>
                        <a:rPr lang="en-US" sz="1400" dirty="0">
                          <a:effectLst/>
                        </a:rPr>
                        <a:t>Predicting the conditional probability of adoption from variables such as age, gender, coat </a:t>
                      </a:r>
                      <a:r>
                        <a:rPr lang="en-US" sz="1400" dirty="0" err="1">
                          <a:effectLst/>
                        </a:rPr>
                        <a:t>colour</a:t>
                      </a:r>
                      <a:r>
                        <a:rPr lang="en-US" sz="1400" dirty="0">
                          <a:effectLst/>
                        </a:rPr>
                        <a:t>, and reasons for relinquishment.</a:t>
                      </a:r>
                      <a:endParaRPr lang="en-CA" sz="1400" dirty="0">
                        <a:effectLst/>
                      </a:endParaRPr>
                    </a:p>
                  </a:txBody>
                  <a:tcPr marL="0" marR="0" marT="0" marB="0" anchor="ctr"/>
                </a:tc>
                <a:extLst>
                  <a:ext uri="{0D108BD9-81ED-4DB2-BD59-A6C34878D82A}">
                    <a16:rowId xmlns:a16="http://schemas.microsoft.com/office/drawing/2014/main" val="1588583438"/>
                  </a:ext>
                </a:extLst>
              </a:tr>
              <a:tr h="489149">
                <a:tc>
                  <a:txBody>
                    <a:bodyPr/>
                    <a:lstStyle/>
                    <a:p>
                      <a:pPr marL="0" algn="ctr" rtl="0" eaLnBrk="1" latinLnBrk="0" hangingPunct="1">
                        <a:spcBef>
                          <a:spcPts val="0"/>
                        </a:spcBef>
                        <a:spcAft>
                          <a:spcPts val="0"/>
                        </a:spcAft>
                      </a:pPr>
                      <a:r>
                        <a:rPr lang="en-CA" sz="1400" kern="1200" dirty="0">
                          <a:effectLst/>
                        </a:rPr>
                        <a:t>5</a:t>
                      </a:r>
                      <a:endParaRPr lang="en-CA" sz="1400" dirty="0">
                        <a:effectLst/>
                      </a:endParaRPr>
                    </a:p>
                  </a:txBody>
                  <a:tcPr marL="0" marR="0" marT="0" marB="0" anchor="ctr"/>
                </a:tc>
                <a:tc>
                  <a:txBody>
                    <a:bodyPr/>
                    <a:lstStyle/>
                    <a:p>
                      <a:pPr marL="84138" indent="0" algn="l" rtl="0" eaLnBrk="1" latinLnBrk="0" hangingPunct="1">
                        <a:spcBef>
                          <a:spcPts val="0"/>
                        </a:spcBef>
                        <a:spcAft>
                          <a:spcPts val="0"/>
                        </a:spcAft>
                      </a:pPr>
                      <a:r>
                        <a:rPr lang="en-CA" sz="1400" b="1" dirty="0">
                          <a:effectLst/>
                        </a:rPr>
                        <a:t>Optimizing Capacity Model</a:t>
                      </a:r>
                    </a:p>
                  </a:txBody>
                  <a:tcPr marL="0" marR="0" marT="0" marB="0" anchor="ctr"/>
                </a:tc>
                <a:tc>
                  <a:txBody>
                    <a:bodyPr/>
                    <a:lstStyle/>
                    <a:p>
                      <a:pPr marL="84138" indent="0" algn="l" rtl="0" eaLnBrk="1" latinLnBrk="0" hangingPunct="1">
                        <a:spcBef>
                          <a:spcPts val="0"/>
                        </a:spcBef>
                        <a:spcAft>
                          <a:spcPts val="0"/>
                        </a:spcAft>
                      </a:pPr>
                      <a:r>
                        <a:rPr lang="en-US" sz="1400" dirty="0">
                          <a:effectLst/>
                        </a:rPr>
                        <a:t>The shelter animals are redistributed from overcrowded shelters to less crowded shelters.</a:t>
                      </a:r>
                      <a:endParaRPr lang="en-CA" sz="1400" dirty="0">
                        <a:effectLst/>
                      </a:endParaRPr>
                    </a:p>
                  </a:txBody>
                  <a:tcPr marL="0" marR="0" marT="0" marB="0" anchor="ctr"/>
                </a:tc>
                <a:extLst>
                  <a:ext uri="{0D108BD9-81ED-4DB2-BD59-A6C34878D82A}">
                    <a16:rowId xmlns:a16="http://schemas.microsoft.com/office/drawing/2014/main" val="2567673622"/>
                  </a:ext>
                </a:extLst>
              </a:tr>
            </a:tbl>
          </a:graphicData>
        </a:graphic>
      </p:graphicFrame>
    </p:spTree>
    <p:extLst>
      <p:ext uri="{BB962C8B-B14F-4D97-AF65-F5344CB8AC3E}">
        <p14:creationId xmlns:p14="http://schemas.microsoft.com/office/powerpoint/2010/main" val="7742618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A70AEB26-777A-45F9-81E1-8CA71C13C53C}"/>
              </a:ext>
            </a:extLst>
          </p:cNvPr>
          <p:cNvPicPr>
            <a:picLocks noChangeAspect="1"/>
          </p:cNvPicPr>
          <p:nvPr/>
        </p:nvPicPr>
        <p:blipFill rotWithShape="1">
          <a:blip r:embed="rId2">
            <a:alphaModFix amt="50000"/>
          </a:blip>
          <a:srcRect t="1220" b="14510"/>
          <a:stretch/>
        </p:blipFill>
        <p:spPr>
          <a:xfrm>
            <a:off x="20" y="1"/>
            <a:ext cx="12191980" cy="6857999"/>
          </a:xfrm>
          <a:prstGeom prst="rect">
            <a:avLst/>
          </a:prstGeom>
        </p:spPr>
      </p:pic>
      <p:sp>
        <p:nvSpPr>
          <p:cNvPr id="2" name="Title 1">
            <a:extLst>
              <a:ext uri="{FF2B5EF4-FFF2-40B4-BE49-F238E27FC236}">
                <a16:creationId xmlns:a16="http://schemas.microsoft.com/office/drawing/2014/main" id="{09EFBD9F-91A1-4DAF-BFC4-2015047C6FAF}"/>
              </a:ext>
            </a:extLst>
          </p:cNvPr>
          <p:cNvSpPr>
            <a:spLocks noGrp="1"/>
          </p:cNvSpPr>
          <p:nvPr>
            <p:ph type="ctrTitle"/>
          </p:nvPr>
        </p:nvSpPr>
        <p:spPr>
          <a:xfrm>
            <a:off x="1934547" y="1122361"/>
            <a:ext cx="8273143" cy="4531989"/>
          </a:xfrm>
        </p:spPr>
        <p:txBody>
          <a:bodyPr>
            <a:normAutofit/>
          </a:bodyPr>
          <a:lstStyle/>
          <a:p>
            <a:r>
              <a:rPr lang="en-CA" dirty="0">
                <a:solidFill>
                  <a:srgbClr val="FFFFFF"/>
                </a:solidFill>
              </a:rPr>
              <a:t>(1 (Revisited))</a:t>
            </a:r>
            <a:br>
              <a:rPr lang="en-CA" dirty="0">
                <a:solidFill>
                  <a:srgbClr val="FFFFFF"/>
                </a:solidFill>
              </a:rPr>
            </a:br>
            <a:r>
              <a:rPr lang="en-CA" b="1" dirty="0">
                <a:solidFill>
                  <a:srgbClr val="FFFFFF"/>
                </a:solidFill>
              </a:rPr>
              <a:t>Business Understanding – Low Level</a:t>
            </a:r>
          </a:p>
        </p:txBody>
      </p:sp>
    </p:spTree>
    <p:extLst>
      <p:ext uri="{BB962C8B-B14F-4D97-AF65-F5344CB8AC3E}">
        <p14:creationId xmlns:p14="http://schemas.microsoft.com/office/powerpoint/2010/main" val="3885243673"/>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2" y="453981"/>
            <a:ext cx="6675120" cy="1877811"/>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CC61D42-1959-423D-AB28-29C40C3D8FEC}"/>
              </a:ext>
            </a:extLst>
          </p:cNvPr>
          <p:cNvSpPr>
            <a:spLocks noGrp="1"/>
          </p:cNvSpPr>
          <p:nvPr>
            <p:ph type="title"/>
          </p:nvPr>
        </p:nvSpPr>
        <p:spPr>
          <a:xfrm>
            <a:off x="731520" y="731520"/>
            <a:ext cx="6089904" cy="1426464"/>
          </a:xfrm>
        </p:spPr>
        <p:txBody>
          <a:bodyPr>
            <a:normAutofit/>
          </a:bodyPr>
          <a:lstStyle/>
          <a:p>
            <a:r>
              <a:rPr lang="en-CA" dirty="0">
                <a:solidFill>
                  <a:srgbClr val="FFFFFF"/>
                </a:solidFill>
              </a:rPr>
              <a:t>Business Questions</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7100" y="461737"/>
            <a:ext cx="2149361" cy="1870055"/>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768" y="453155"/>
            <a:ext cx="2149358" cy="1878638"/>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80956"/>
            <a:ext cx="11264206"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837927C-870D-4714-836F-D3A19DC6FC25}"/>
              </a:ext>
            </a:extLst>
          </p:cNvPr>
          <p:cNvSpPr>
            <a:spLocks noGrp="1"/>
          </p:cNvSpPr>
          <p:nvPr>
            <p:ph idx="1"/>
          </p:nvPr>
        </p:nvSpPr>
        <p:spPr>
          <a:xfrm>
            <a:off x="789456" y="2798385"/>
            <a:ext cx="10597729" cy="3283260"/>
          </a:xfrm>
        </p:spPr>
        <p:txBody>
          <a:bodyPr anchor="ctr">
            <a:normAutofit/>
          </a:bodyPr>
          <a:lstStyle/>
          <a:p>
            <a:pPr marL="0" indent="0">
              <a:buNone/>
            </a:pPr>
            <a:r>
              <a:rPr lang="en-US" sz="2700" b="1" dirty="0">
                <a:latin typeface="Calibri"/>
                <a:cs typeface="Calibri"/>
              </a:rPr>
              <a:t>Question 1</a:t>
            </a:r>
            <a:r>
              <a:rPr lang="en-US" sz="2700" dirty="0">
                <a:latin typeface="Calibri"/>
                <a:cs typeface="Calibri"/>
              </a:rPr>
              <a:t>) </a:t>
            </a:r>
          </a:p>
          <a:p>
            <a:pPr marL="0" indent="0">
              <a:buNone/>
            </a:pPr>
            <a:r>
              <a:rPr lang="en-US" sz="2700" dirty="0">
                <a:latin typeface="Calibri"/>
                <a:cs typeface="Calibri"/>
              </a:rPr>
              <a:t>What was the common breed being taken in and what was the intake type it is associated with?</a:t>
            </a:r>
          </a:p>
          <a:p>
            <a:pPr marL="0" indent="0">
              <a:buNone/>
            </a:pPr>
            <a:r>
              <a:rPr lang="en-US" sz="2700" dirty="0">
                <a:latin typeface="Calibri"/>
                <a:cs typeface="Calibri"/>
              </a:rPr>
              <a:t> </a:t>
            </a:r>
          </a:p>
          <a:p>
            <a:pPr marL="0" indent="0">
              <a:buNone/>
            </a:pPr>
            <a:r>
              <a:rPr lang="en-US" sz="2700" b="1" dirty="0">
                <a:latin typeface="Calibri"/>
                <a:cs typeface="Calibri"/>
              </a:rPr>
              <a:t>Question 2</a:t>
            </a:r>
            <a:r>
              <a:rPr lang="en-US" sz="2700" dirty="0">
                <a:latin typeface="Calibri"/>
                <a:cs typeface="Calibri"/>
              </a:rPr>
              <a:t>) </a:t>
            </a:r>
          </a:p>
          <a:p>
            <a:pPr marL="0" indent="0">
              <a:buNone/>
            </a:pPr>
            <a:r>
              <a:rPr lang="en-US" sz="2700" dirty="0">
                <a:latin typeface="Calibri"/>
                <a:cs typeface="Calibri"/>
              </a:rPr>
              <a:t>How much occurrence of euthanasia was done the past 5 years?</a:t>
            </a:r>
            <a:endParaRPr lang="en-CA" sz="2700" dirty="0">
              <a:latin typeface="Calibri"/>
              <a:cs typeface="Calibri"/>
            </a:endParaRPr>
          </a:p>
        </p:txBody>
      </p:sp>
    </p:spTree>
    <p:extLst>
      <p:ext uri="{BB962C8B-B14F-4D97-AF65-F5344CB8AC3E}">
        <p14:creationId xmlns:p14="http://schemas.microsoft.com/office/powerpoint/2010/main" val="2594472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A70AEB26-777A-45F9-81E1-8CA71C13C53C}"/>
              </a:ext>
            </a:extLst>
          </p:cNvPr>
          <p:cNvPicPr>
            <a:picLocks noChangeAspect="1"/>
          </p:cNvPicPr>
          <p:nvPr/>
        </p:nvPicPr>
        <p:blipFill rotWithShape="1">
          <a:blip r:embed="rId2">
            <a:alphaModFix amt="50000"/>
          </a:blip>
          <a:srcRect t="1220" b="14510"/>
          <a:stretch/>
        </p:blipFill>
        <p:spPr>
          <a:xfrm>
            <a:off x="20" y="1"/>
            <a:ext cx="12191980" cy="6857999"/>
          </a:xfrm>
          <a:prstGeom prst="rect">
            <a:avLst/>
          </a:prstGeom>
        </p:spPr>
      </p:pic>
      <p:sp>
        <p:nvSpPr>
          <p:cNvPr id="2" name="Title 1">
            <a:extLst>
              <a:ext uri="{FF2B5EF4-FFF2-40B4-BE49-F238E27FC236}">
                <a16:creationId xmlns:a16="http://schemas.microsoft.com/office/drawing/2014/main" id="{09EFBD9F-91A1-4DAF-BFC4-2015047C6FAF}"/>
              </a:ext>
            </a:extLst>
          </p:cNvPr>
          <p:cNvSpPr>
            <a:spLocks noGrp="1"/>
          </p:cNvSpPr>
          <p:nvPr>
            <p:ph type="ctrTitle"/>
          </p:nvPr>
        </p:nvSpPr>
        <p:spPr>
          <a:xfrm>
            <a:off x="1934547" y="1122361"/>
            <a:ext cx="8273143" cy="4531989"/>
          </a:xfrm>
        </p:spPr>
        <p:txBody>
          <a:bodyPr>
            <a:normAutofit/>
          </a:bodyPr>
          <a:lstStyle/>
          <a:p>
            <a:r>
              <a:rPr lang="en-CA" dirty="0">
                <a:solidFill>
                  <a:srgbClr val="FFFFFF"/>
                </a:solidFill>
              </a:rPr>
              <a:t>(2 (Revisited))</a:t>
            </a:r>
            <a:br>
              <a:rPr lang="en-CA" dirty="0">
                <a:solidFill>
                  <a:srgbClr val="FFFFFF"/>
                </a:solidFill>
              </a:rPr>
            </a:br>
            <a:r>
              <a:rPr lang="en-CA" b="1" dirty="0">
                <a:solidFill>
                  <a:srgbClr val="FFFFFF"/>
                </a:solidFill>
              </a:rPr>
              <a:t>Data Understanding – </a:t>
            </a:r>
            <a:br>
              <a:rPr lang="en-CA" b="1" dirty="0">
                <a:solidFill>
                  <a:srgbClr val="FFFFFF"/>
                </a:solidFill>
              </a:rPr>
            </a:br>
            <a:r>
              <a:rPr lang="en-CA" b="1" dirty="0">
                <a:solidFill>
                  <a:srgbClr val="FFFFFF"/>
                </a:solidFill>
              </a:rPr>
              <a:t>Low Level</a:t>
            </a:r>
          </a:p>
        </p:txBody>
      </p:sp>
    </p:spTree>
    <p:extLst>
      <p:ext uri="{BB962C8B-B14F-4D97-AF65-F5344CB8AC3E}">
        <p14:creationId xmlns:p14="http://schemas.microsoft.com/office/powerpoint/2010/main" val="1594808115"/>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B6775E-69FA-44AD-80AF-EFF23856271D}"/>
              </a:ext>
            </a:extLst>
          </p:cNvPr>
          <p:cNvSpPr>
            <a:spLocks noGrp="1"/>
          </p:cNvSpPr>
          <p:nvPr>
            <p:ph type="title"/>
          </p:nvPr>
        </p:nvSpPr>
        <p:spPr>
          <a:xfrm>
            <a:off x="777240" y="731519"/>
            <a:ext cx="2845191" cy="3237579"/>
          </a:xfrm>
        </p:spPr>
        <p:txBody>
          <a:bodyPr>
            <a:normAutofit/>
          </a:bodyPr>
          <a:lstStyle/>
          <a:p>
            <a:r>
              <a:rPr lang="en-CA" sz="3800" dirty="0">
                <a:solidFill>
                  <a:srgbClr val="FFFFFF"/>
                </a:solidFill>
              </a:rPr>
              <a:t>Data Set(s)</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89BA04D-9308-46A3-B4F0-CBC3E675253D}"/>
              </a:ext>
            </a:extLst>
          </p:cNvPr>
          <p:cNvSpPr>
            <a:spLocks noGrp="1"/>
          </p:cNvSpPr>
          <p:nvPr>
            <p:ph idx="1"/>
          </p:nvPr>
        </p:nvSpPr>
        <p:spPr>
          <a:xfrm>
            <a:off x="4379709" y="686862"/>
            <a:ext cx="7037591" cy="5475129"/>
          </a:xfrm>
        </p:spPr>
        <p:txBody>
          <a:bodyPr anchor="ctr">
            <a:normAutofit/>
          </a:bodyPr>
          <a:lstStyle/>
          <a:p>
            <a:r>
              <a:rPr lang="en-US" sz="2600" dirty="0">
                <a:latin typeface="Segoe UI" panose="020B0502040204020203" pitchFamily="34" charset="0"/>
              </a:rPr>
              <a:t>Austin_Animal_Center_Intakes.csv</a:t>
            </a:r>
          </a:p>
          <a:p>
            <a:r>
              <a:rPr lang="en-US" sz="2600" dirty="0">
                <a:latin typeface="Segoe UI" panose="020B0502040204020203" pitchFamily="34" charset="0"/>
              </a:rPr>
              <a:t>Austin_Animal_Center_Outcomes.csv</a:t>
            </a:r>
          </a:p>
        </p:txBody>
      </p:sp>
    </p:spTree>
    <p:extLst>
      <p:ext uri="{BB962C8B-B14F-4D97-AF65-F5344CB8AC3E}">
        <p14:creationId xmlns:p14="http://schemas.microsoft.com/office/powerpoint/2010/main" val="28827660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8D0A0-B8F3-40F0-A05A-C5A06A9B1349}"/>
              </a:ext>
            </a:extLst>
          </p:cNvPr>
          <p:cNvSpPr>
            <a:spLocks noGrp="1"/>
          </p:cNvSpPr>
          <p:nvPr>
            <p:ph type="title"/>
          </p:nvPr>
        </p:nvSpPr>
        <p:spPr>
          <a:xfrm>
            <a:off x="838200" y="135825"/>
            <a:ext cx="10515600" cy="1325563"/>
          </a:xfrm>
        </p:spPr>
        <p:txBody>
          <a:bodyPr/>
          <a:lstStyle/>
          <a:p>
            <a:pPr algn="ctr"/>
            <a:r>
              <a:rPr lang="en-CA" b="1" dirty="0"/>
              <a:t>Database Diagram – Tables and Columns</a:t>
            </a:r>
          </a:p>
        </p:txBody>
      </p:sp>
      <p:pic>
        <p:nvPicPr>
          <p:cNvPr id="4" name="Picture 3">
            <a:extLst>
              <a:ext uri="{FF2B5EF4-FFF2-40B4-BE49-F238E27FC236}">
                <a16:creationId xmlns:a16="http://schemas.microsoft.com/office/drawing/2014/main" id="{506C854A-3B6C-6B27-65C3-822CC5D769EE}"/>
              </a:ext>
            </a:extLst>
          </p:cNvPr>
          <p:cNvPicPr>
            <a:picLocks noChangeAspect="1"/>
          </p:cNvPicPr>
          <p:nvPr/>
        </p:nvPicPr>
        <p:blipFill>
          <a:blip r:embed="rId3"/>
          <a:stretch>
            <a:fillRect/>
          </a:stretch>
        </p:blipFill>
        <p:spPr>
          <a:xfrm>
            <a:off x="1956371" y="1667456"/>
            <a:ext cx="8279258" cy="3523088"/>
          </a:xfrm>
          <a:prstGeom prst="rect">
            <a:avLst/>
          </a:prstGeom>
        </p:spPr>
      </p:pic>
    </p:spTree>
    <p:extLst>
      <p:ext uri="{BB962C8B-B14F-4D97-AF65-F5344CB8AC3E}">
        <p14:creationId xmlns:p14="http://schemas.microsoft.com/office/powerpoint/2010/main" val="1660250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A70AEB26-777A-45F9-81E1-8CA71C13C53C}"/>
              </a:ext>
            </a:extLst>
          </p:cNvPr>
          <p:cNvPicPr>
            <a:picLocks noChangeAspect="1"/>
          </p:cNvPicPr>
          <p:nvPr/>
        </p:nvPicPr>
        <p:blipFill rotWithShape="1">
          <a:blip r:embed="rId2">
            <a:alphaModFix amt="50000"/>
          </a:blip>
          <a:srcRect t="1220" b="14510"/>
          <a:stretch/>
        </p:blipFill>
        <p:spPr>
          <a:xfrm>
            <a:off x="20" y="1"/>
            <a:ext cx="12191980" cy="6857999"/>
          </a:xfrm>
          <a:prstGeom prst="rect">
            <a:avLst/>
          </a:prstGeom>
        </p:spPr>
      </p:pic>
      <p:sp>
        <p:nvSpPr>
          <p:cNvPr id="2" name="Title 1">
            <a:extLst>
              <a:ext uri="{FF2B5EF4-FFF2-40B4-BE49-F238E27FC236}">
                <a16:creationId xmlns:a16="http://schemas.microsoft.com/office/drawing/2014/main" id="{09EFBD9F-91A1-4DAF-BFC4-2015047C6FAF}"/>
              </a:ext>
            </a:extLst>
          </p:cNvPr>
          <p:cNvSpPr>
            <a:spLocks noGrp="1"/>
          </p:cNvSpPr>
          <p:nvPr>
            <p:ph type="ctrTitle"/>
          </p:nvPr>
        </p:nvSpPr>
        <p:spPr>
          <a:xfrm>
            <a:off x="1934547" y="1122361"/>
            <a:ext cx="8273143" cy="4531989"/>
          </a:xfrm>
        </p:spPr>
        <p:txBody>
          <a:bodyPr>
            <a:normAutofit/>
          </a:bodyPr>
          <a:lstStyle/>
          <a:p>
            <a:r>
              <a:rPr lang="en-CA" dirty="0">
                <a:solidFill>
                  <a:srgbClr val="FFFFFF"/>
                </a:solidFill>
              </a:rPr>
              <a:t>(3)</a:t>
            </a:r>
            <a:br>
              <a:rPr lang="en-CA" dirty="0">
                <a:solidFill>
                  <a:srgbClr val="FFFFFF"/>
                </a:solidFill>
              </a:rPr>
            </a:br>
            <a:r>
              <a:rPr lang="en-CA" b="1" dirty="0">
                <a:solidFill>
                  <a:srgbClr val="FFFFFF"/>
                </a:solidFill>
              </a:rPr>
              <a:t>Data Preparation</a:t>
            </a:r>
          </a:p>
        </p:txBody>
      </p:sp>
    </p:spTree>
    <p:extLst>
      <p:ext uri="{BB962C8B-B14F-4D97-AF65-F5344CB8AC3E}">
        <p14:creationId xmlns:p14="http://schemas.microsoft.com/office/powerpoint/2010/main" val="406802430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A70AEB26-777A-45F9-81E1-8CA71C13C53C}"/>
              </a:ext>
            </a:extLst>
          </p:cNvPr>
          <p:cNvPicPr>
            <a:picLocks noChangeAspect="1"/>
          </p:cNvPicPr>
          <p:nvPr/>
        </p:nvPicPr>
        <p:blipFill rotWithShape="1">
          <a:blip r:embed="rId3">
            <a:alphaModFix amt="50000"/>
          </a:blip>
          <a:srcRect t="1220" b="14510"/>
          <a:stretch/>
        </p:blipFill>
        <p:spPr>
          <a:xfrm>
            <a:off x="20" y="0"/>
            <a:ext cx="12191980" cy="6857999"/>
          </a:xfrm>
          <a:prstGeom prst="rect">
            <a:avLst/>
          </a:prstGeom>
        </p:spPr>
      </p:pic>
      <p:sp>
        <p:nvSpPr>
          <p:cNvPr id="2" name="Title 1">
            <a:extLst>
              <a:ext uri="{FF2B5EF4-FFF2-40B4-BE49-F238E27FC236}">
                <a16:creationId xmlns:a16="http://schemas.microsoft.com/office/drawing/2014/main" id="{09EFBD9F-91A1-4DAF-BFC4-2015047C6FAF}"/>
              </a:ext>
            </a:extLst>
          </p:cNvPr>
          <p:cNvSpPr>
            <a:spLocks noGrp="1"/>
          </p:cNvSpPr>
          <p:nvPr>
            <p:ph type="ctrTitle"/>
          </p:nvPr>
        </p:nvSpPr>
        <p:spPr>
          <a:xfrm>
            <a:off x="1934547" y="1122361"/>
            <a:ext cx="8273143" cy="4531989"/>
          </a:xfrm>
        </p:spPr>
        <p:txBody>
          <a:bodyPr>
            <a:normAutofit/>
          </a:bodyPr>
          <a:lstStyle/>
          <a:p>
            <a:r>
              <a:rPr lang="en-CA" dirty="0">
                <a:solidFill>
                  <a:srgbClr val="FFFFFF"/>
                </a:solidFill>
              </a:rPr>
              <a:t>(1)</a:t>
            </a:r>
            <a:br>
              <a:rPr lang="en-CA" dirty="0">
                <a:solidFill>
                  <a:srgbClr val="FFFFFF"/>
                </a:solidFill>
              </a:rPr>
            </a:br>
            <a:r>
              <a:rPr lang="en-CA" b="1" dirty="0">
                <a:solidFill>
                  <a:srgbClr val="FFFFFF"/>
                </a:solidFill>
              </a:rPr>
              <a:t>Business Understanding –High Level</a:t>
            </a:r>
          </a:p>
        </p:txBody>
      </p:sp>
    </p:spTree>
    <p:extLst>
      <p:ext uri="{BB962C8B-B14F-4D97-AF65-F5344CB8AC3E}">
        <p14:creationId xmlns:p14="http://schemas.microsoft.com/office/powerpoint/2010/main" val="378258785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8D0A0-B8F3-40F0-A05A-C5A06A9B1349}"/>
              </a:ext>
            </a:extLst>
          </p:cNvPr>
          <p:cNvSpPr>
            <a:spLocks noGrp="1"/>
          </p:cNvSpPr>
          <p:nvPr>
            <p:ph type="title"/>
          </p:nvPr>
        </p:nvSpPr>
        <p:spPr>
          <a:xfrm>
            <a:off x="419100" y="156846"/>
            <a:ext cx="11353800" cy="1325563"/>
          </a:xfrm>
        </p:spPr>
        <p:txBody>
          <a:bodyPr/>
          <a:lstStyle/>
          <a:p>
            <a:pPr algn="ctr"/>
            <a:r>
              <a:rPr lang="en-CA" b="1" dirty="0"/>
              <a:t>Data Preparation – Data cleansing</a:t>
            </a:r>
          </a:p>
        </p:txBody>
      </p:sp>
      <p:sp>
        <p:nvSpPr>
          <p:cNvPr id="4" name="TextBox 3">
            <a:extLst>
              <a:ext uri="{FF2B5EF4-FFF2-40B4-BE49-F238E27FC236}">
                <a16:creationId xmlns:a16="http://schemas.microsoft.com/office/drawing/2014/main" id="{600A4F8A-08DC-5AEF-B1A5-581B2AD6B225}"/>
              </a:ext>
            </a:extLst>
          </p:cNvPr>
          <p:cNvSpPr txBox="1"/>
          <p:nvPr/>
        </p:nvSpPr>
        <p:spPr>
          <a:xfrm>
            <a:off x="582975" y="3118528"/>
            <a:ext cx="3788259" cy="523220"/>
          </a:xfrm>
          <a:prstGeom prst="rect">
            <a:avLst/>
          </a:prstGeom>
          <a:noFill/>
        </p:spPr>
        <p:txBody>
          <a:bodyPr wrap="square">
            <a:spAutoFit/>
          </a:bodyPr>
          <a:lstStyle/>
          <a:p>
            <a:r>
              <a:rPr lang="en-US" sz="1400" dirty="0">
                <a:latin typeface="Segoe UI" panose="020B0502040204020203" pitchFamily="34" charset="0"/>
              </a:rPr>
              <a:t>Austin_Animal_Center_Intakes.csv</a:t>
            </a:r>
          </a:p>
          <a:p>
            <a:pPr marL="285750" indent="-285750">
              <a:buFont typeface="Wingdings" panose="05000000000000000000" pitchFamily="2" charset="2"/>
              <a:buChar char="Ø"/>
            </a:pPr>
            <a:r>
              <a:rPr lang="en-US" sz="1400" dirty="0">
                <a:latin typeface="Segoe UI" panose="020B0502040204020203" pitchFamily="34" charset="0"/>
              </a:rPr>
              <a:t>Deleted Rows: 11 columns &gt;&gt; 7 columns</a:t>
            </a:r>
          </a:p>
        </p:txBody>
      </p:sp>
      <p:pic>
        <p:nvPicPr>
          <p:cNvPr id="6" name="Picture 5" descr="A screenshot of a computer&#10;&#10;Description automatically generated with medium confidence">
            <a:extLst>
              <a:ext uri="{FF2B5EF4-FFF2-40B4-BE49-F238E27FC236}">
                <a16:creationId xmlns:a16="http://schemas.microsoft.com/office/drawing/2014/main" id="{B412E49E-F505-5DBC-569C-1D885112F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6141" y="3866119"/>
            <a:ext cx="6320929" cy="2718000"/>
          </a:xfrm>
          <a:prstGeom prst="rect">
            <a:avLst/>
          </a:prstGeom>
        </p:spPr>
      </p:pic>
      <p:pic>
        <p:nvPicPr>
          <p:cNvPr id="8" name="Picture 7" descr="A screenshot of a computer&#10;&#10;Description automatically generated with low confidence">
            <a:extLst>
              <a:ext uri="{FF2B5EF4-FFF2-40B4-BE49-F238E27FC236}">
                <a16:creationId xmlns:a16="http://schemas.microsoft.com/office/drawing/2014/main" id="{4F500024-EB2C-686E-A1CE-5AAAEECDBF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6141" y="1211748"/>
            <a:ext cx="5126706" cy="2430000"/>
          </a:xfrm>
          <a:prstGeom prst="rect">
            <a:avLst/>
          </a:prstGeom>
        </p:spPr>
      </p:pic>
      <p:sp>
        <p:nvSpPr>
          <p:cNvPr id="13" name="TextBox 12">
            <a:extLst>
              <a:ext uri="{FF2B5EF4-FFF2-40B4-BE49-F238E27FC236}">
                <a16:creationId xmlns:a16="http://schemas.microsoft.com/office/drawing/2014/main" id="{DA9BE182-549B-E477-18D4-4924A3FFBE48}"/>
              </a:ext>
            </a:extLst>
          </p:cNvPr>
          <p:cNvSpPr txBox="1"/>
          <p:nvPr/>
        </p:nvSpPr>
        <p:spPr>
          <a:xfrm>
            <a:off x="4540470" y="1209309"/>
            <a:ext cx="755335" cy="307777"/>
          </a:xfrm>
          <a:prstGeom prst="rect">
            <a:avLst/>
          </a:prstGeom>
          <a:noFill/>
        </p:spPr>
        <p:txBody>
          <a:bodyPr wrap="none" rtlCol="0">
            <a:spAutoFit/>
          </a:bodyPr>
          <a:lstStyle/>
          <a:p>
            <a:r>
              <a:rPr lang="en-US" sz="1400" dirty="0">
                <a:solidFill>
                  <a:srgbClr val="FF0000"/>
                </a:solidFill>
              </a:rPr>
              <a:t>BEFORE</a:t>
            </a:r>
            <a:endParaRPr lang="en-CA" sz="1400" dirty="0">
              <a:solidFill>
                <a:srgbClr val="FF0000"/>
              </a:solidFill>
            </a:endParaRPr>
          </a:p>
        </p:txBody>
      </p:sp>
      <p:sp>
        <p:nvSpPr>
          <p:cNvPr id="14" name="TextBox 13">
            <a:extLst>
              <a:ext uri="{FF2B5EF4-FFF2-40B4-BE49-F238E27FC236}">
                <a16:creationId xmlns:a16="http://schemas.microsoft.com/office/drawing/2014/main" id="{E8A1A468-22AD-7F55-CDB9-D6AA627F2C8D}"/>
              </a:ext>
            </a:extLst>
          </p:cNvPr>
          <p:cNvSpPr txBox="1"/>
          <p:nvPr/>
        </p:nvSpPr>
        <p:spPr>
          <a:xfrm>
            <a:off x="4540470" y="3866119"/>
            <a:ext cx="644728" cy="307777"/>
          </a:xfrm>
          <a:prstGeom prst="rect">
            <a:avLst/>
          </a:prstGeom>
          <a:noFill/>
        </p:spPr>
        <p:txBody>
          <a:bodyPr wrap="none" rtlCol="0">
            <a:spAutoFit/>
          </a:bodyPr>
          <a:lstStyle/>
          <a:p>
            <a:r>
              <a:rPr lang="en-US" sz="1400" dirty="0">
                <a:solidFill>
                  <a:srgbClr val="FF0000"/>
                </a:solidFill>
              </a:rPr>
              <a:t>AFTER</a:t>
            </a:r>
            <a:endParaRPr lang="en-CA" sz="1400" dirty="0">
              <a:solidFill>
                <a:srgbClr val="FF0000"/>
              </a:solidFill>
            </a:endParaRPr>
          </a:p>
        </p:txBody>
      </p:sp>
    </p:spTree>
    <p:extLst>
      <p:ext uri="{BB962C8B-B14F-4D97-AF65-F5344CB8AC3E}">
        <p14:creationId xmlns:p14="http://schemas.microsoft.com/office/powerpoint/2010/main" val="3712044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8D0A0-B8F3-40F0-A05A-C5A06A9B1349}"/>
              </a:ext>
            </a:extLst>
          </p:cNvPr>
          <p:cNvSpPr>
            <a:spLocks noGrp="1"/>
          </p:cNvSpPr>
          <p:nvPr>
            <p:ph type="title"/>
          </p:nvPr>
        </p:nvSpPr>
        <p:spPr>
          <a:xfrm>
            <a:off x="419100" y="156846"/>
            <a:ext cx="11353800" cy="1325563"/>
          </a:xfrm>
        </p:spPr>
        <p:txBody>
          <a:bodyPr/>
          <a:lstStyle/>
          <a:p>
            <a:pPr algn="ctr"/>
            <a:r>
              <a:rPr lang="en-CA" b="1" dirty="0"/>
              <a:t>Data Preparation – Data cleansing</a:t>
            </a:r>
          </a:p>
        </p:txBody>
      </p:sp>
      <p:pic>
        <p:nvPicPr>
          <p:cNvPr id="10" name="Picture 9" descr="A screenshot of a computer&#10;&#10;Description automatically generated with medium confidence">
            <a:extLst>
              <a:ext uri="{FF2B5EF4-FFF2-40B4-BE49-F238E27FC236}">
                <a16:creationId xmlns:a16="http://schemas.microsoft.com/office/drawing/2014/main" id="{1DAAF5B2-EF0D-3429-0944-2F6EC30D5A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9120" y="3866119"/>
            <a:ext cx="5480248" cy="2718000"/>
          </a:xfrm>
          <a:prstGeom prst="rect">
            <a:avLst/>
          </a:prstGeom>
        </p:spPr>
      </p:pic>
      <p:pic>
        <p:nvPicPr>
          <p:cNvPr id="12" name="Picture 11" descr="A screenshot of a computer&#10;&#10;Description automatically generated with low confidence">
            <a:extLst>
              <a:ext uri="{FF2B5EF4-FFF2-40B4-BE49-F238E27FC236}">
                <a16:creationId xmlns:a16="http://schemas.microsoft.com/office/drawing/2014/main" id="{FBA0B4C9-618D-2D21-C52E-23509A889B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9120" y="1209309"/>
            <a:ext cx="5113617" cy="2430000"/>
          </a:xfrm>
          <a:prstGeom prst="rect">
            <a:avLst/>
          </a:prstGeom>
        </p:spPr>
      </p:pic>
      <p:sp>
        <p:nvSpPr>
          <p:cNvPr id="3" name="TextBox 2">
            <a:extLst>
              <a:ext uri="{FF2B5EF4-FFF2-40B4-BE49-F238E27FC236}">
                <a16:creationId xmlns:a16="http://schemas.microsoft.com/office/drawing/2014/main" id="{FE0813A5-E86D-4C83-5A78-2A9315B5BC5F}"/>
              </a:ext>
            </a:extLst>
          </p:cNvPr>
          <p:cNvSpPr txBox="1"/>
          <p:nvPr/>
        </p:nvSpPr>
        <p:spPr>
          <a:xfrm>
            <a:off x="4540470" y="1209309"/>
            <a:ext cx="755335" cy="307777"/>
          </a:xfrm>
          <a:prstGeom prst="rect">
            <a:avLst/>
          </a:prstGeom>
          <a:noFill/>
        </p:spPr>
        <p:txBody>
          <a:bodyPr wrap="none" rtlCol="0">
            <a:spAutoFit/>
          </a:bodyPr>
          <a:lstStyle/>
          <a:p>
            <a:r>
              <a:rPr lang="en-US" sz="1400" dirty="0">
                <a:solidFill>
                  <a:srgbClr val="FF0000"/>
                </a:solidFill>
              </a:rPr>
              <a:t>BEFORE</a:t>
            </a:r>
            <a:endParaRPr lang="en-CA" sz="1400" dirty="0">
              <a:solidFill>
                <a:srgbClr val="FF0000"/>
              </a:solidFill>
            </a:endParaRPr>
          </a:p>
        </p:txBody>
      </p:sp>
      <p:sp>
        <p:nvSpPr>
          <p:cNvPr id="5" name="TextBox 4">
            <a:extLst>
              <a:ext uri="{FF2B5EF4-FFF2-40B4-BE49-F238E27FC236}">
                <a16:creationId xmlns:a16="http://schemas.microsoft.com/office/drawing/2014/main" id="{73323FCA-247F-D0BE-B51A-33F36CA5D4D3}"/>
              </a:ext>
            </a:extLst>
          </p:cNvPr>
          <p:cNvSpPr txBox="1"/>
          <p:nvPr/>
        </p:nvSpPr>
        <p:spPr>
          <a:xfrm>
            <a:off x="4540470" y="3866119"/>
            <a:ext cx="644728" cy="307777"/>
          </a:xfrm>
          <a:prstGeom prst="rect">
            <a:avLst/>
          </a:prstGeom>
          <a:noFill/>
        </p:spPr>
        <p:txBody>
          <a:bodyPr wrap="none" rtlCol="0">
            <a:spAutoFit/>
          </a:bodyPr>
          <a:lstStyle/>
          <a:p>
            <a:r>
              <a:rPr lang="en-US" sz="1400" dirty="0">
                <a:solidFill>
                  <a:srgbClr val="FF0000"/>
                </a:solidFill>
              </a:rPr>
              <a:t>AFTER</a:t>
            </a:r>
            <a:endParaRPr lang="en-CA" sz="1400" dirty="0">
              <a:solidFill>
                <a:srgbClr val="FF0000"/>
              </a:solidFill>
            </a:endParaRPr>
          </a:p>
        </p:txBody>
      </p:sp>
      <p:sp>
        <p:nvSpPr>
          <p:cNvPr id="9" name="TextBox 8">
            <a:extLst>
              <a:ext uri="{FF2B5EF4-FFF2-40B4-BE49-F238E27FC236}">
                <a16:creationId xmlns:a16="http://schemas.microsoft.com/office/drawing/2014/main" id="{8D7568F0-1768-F59A-E65A-D55241643D0D}"/>
              </a:ext>
            </a:extLst>
          </p:cNvPr>
          <p:cNvSpPr txBox="1"/>
          <p:nvPr/>
        </p:nvSpPr>
        <p:spPr>
          <a:xfrm>
            <a:off x="582975" y="3118528"/>
            <a:ext cx="3788259" cy="523220"/>
          </a:xfrm>
          <a:prstGeom prst="rect">
            <a:avLst/>
          </a:prstGeom>
          <a:noFill/>
        </p:spPr>
        <p:txBody>
          <a:bodyPr wrap="square">
            <a:spAutoFit/>
          </a:bodyPr>
          <a:lstStyle/>
          <a:p>
            <a:r>
              <a:rPr lang="en-US" sz="1400" dirty="0">
                <a:latin typeface="Segoe UI" panose="020B0502040204020203" pitchFamily="34" charset="0"/>
              </a:rPr>
              <a:t>Austin_Animal_Center_Outcomes.csv</a:t>
            </a:r>
          </a:p>
          <a:p>
            <a:pPr marL="285750" indent="-285750">
              <a:buFont typeface="Wingdings" panose="05000000000000000000" pitchFamily="2" charset="2"/>
              <a:buChar char="Ø"/>
            </a:pPr>
            <a:r>
              <a:rPr lang="en-US" sz="1400" dirty="0">
                <a:latin typeface="Segoe UI" panose="020B0502040204020203" pitchFamily="34" charset="0"/>
              </a:rPr>
              <a:t>Deleted Rows: 12 columns &gt;&gt; 6 columns</a:t>
            </a:r>
          </a:p>
        </p:txBody>
      </p:sp>
    </p:spTree>
    <p:extLst>
      <p:ext uri="{BB962C8B-B14F-4D97-AF65-F5344CB8AC3E}">
        <p14:creationId xmlns:p14="http://schemas.microsoft.com/office/powerpoint/2010/main" val="218251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8D0A0-B8F3-40F0-A05A-C5A06A9B1349}"/>
              </a:ext>
            </a:extLst>
          </p:cNvPr>
          <p:cNvSpPr>
            <a:spLocks noGrp="1"/>
          </p:cNvSpPr>
          <p:nvPr>
            <p:ph type="title"/>
          </p:nvPr>
        </p:nvSpPr>
        <p:spPr>
          <a:xfrm>
            <a:off x="838200" y="135825"/>
            <a:ext cx="10515600" cy="1325563"/>
          </a:xfrm>
        </p:spPr>
        <p:txBody>
          <a:bodyPr/>
          <a:lstStyle/>
          <a:p>
            <a:pPr algn="ctr"/>
            <a:r>
              <a:rPr lang="en-CA" b="1" dirty="0"/>
              <a:t>Data Preparation – SQL Query for Question 1</a:t>
            </a:r>
          </a:p>
        </p:txBody>
      </p:sp>
      <p:sp>
        <p:nvSpPr>
          <p:cNvPr id="4" name="TextBox 3">
            <a:extLst>
              <a:ext uri="{FF2B5EF4-FFF2-40B4-BE49-F238E27FC236}">
                <a16:creationId xmlns:a16="http://schemas.microsoft.com/office/drawing/2014/main" id="{2B1DBF2D-656B-AF81-CFE1-D30A9644A20F}"/>
              </a:ext>
            </a:extLst>
          </p:cNvPr>
          <p:cNvSpPr txBox="1"/>
          <p:nvPr/>
        </p:nvSpPr>
        <p:spPr>
          <a:xfrm>
            <a:off x="838201" y="2151727"/>
            <a:ext cx="10515599" cy="2554545"/>
          </a:xfrm>
          <a:prstGeom prst="rect">
            <a:avLst/>
          </a:prstGeom>
          <a:noFill/>
        </p:spPr>
        <p:txBody>
          <a:bodyPr wrap="square">
            <a:spAutoFit/>
          </a:bodyPr>
          <a:lstStyle/>
          <a:p>
            <a:r>
              <a:rPr lang="en-US" sz="2000" dirty="0">
                <a:solidFill>
                  <a:srgbClr val="008000"/>
                </a:solidFill>
                <a:latin typeface="Consolas" panose="020B0609020204030204" pitchFamily="49" charset="0"/>
              </a:rPr>
              <a:t>-- To answer question (1) about "What was the common breed being taking in and what was the intake type it is associated with?"</a:t>
            </a:r>
            <a:endParaRPr lang="en-US" sz="2000" dirty="0">
              <a:solidFill>
                <a:srgbClr val="000000"/>
              </a:solidFill>
              <a:latin typeface="Consolas" panose="020B0609020204030204" pitchFamily="49" charset="0"/>
            </a:endParaRPr>
          </a:p>
          <a:p>
            <a:r>
              <a:rPr lang="en-CA" sz="2000" dirty="0">
                <a:solidFill>
                  <a:srgbClr val="0000FF"/>
                </a:solidFill>
                <a:latin typeface="Consolas" panose="020B0609020204030204" pitchFamily="49" charset="0"/>
              </a:rPr>
              <a:t>DECLARE</a:t>
            </a:r>
            <a:r>
              <a:rPr lang="en-CA" sz="2000" dirty="0">
                <a:solidFill>
                  <a:srgbClr val="000000"/>
                </a:solidFill>
                <a:latin typeface="Consolas" panose="020B0609020204030204" pitchFamily="49" charset="0"/>
              </a:rPr>
              <a:t> @Existingdate </a:t>
            </a:r>
            <a:r>
              <a:rPr lang="en-CA" sz="2000" dirty="0">
                <a:solidFill>
                  <a:srgbClr val="0000FF"/>
                </a:solidFill>
                <a:latin typeface="Consolas" panose="020B0609020204030204" pitchFamily="49" charset="0"/>
              </a:rPr>
              <a:t>datetime</a:t>
            </a:r>
            <a:endParaRPr lang="en-CA" sz="2000" dirty="0">
              <a:solidFill>
                <a:srgbClr val="000000"/>
              </a:solidFill>
              <a:latin typeface="Consolas" panose="020B0609020204030204" pitchFamily="49" charset="0"/>
            </a:endParaRPr>
          </a:p>
          <a:p>
            <a:r>
              <a:rPr lang="en-CA" sz="2000" dirty="0">
                <a:solidFill>
                  <a:srgbClr val="0000FF"/>
                </a:solidFill>
                <a:latin typeface="Consolas" panose="020B0609020204030204" pitchFamily="49" charset="0"/>
              </a:rPr>
              <a:t>SET</a:t>
            </a:r>
            <a:r>
              <a:rPr lang="en-CA" sz="2000" dirty="0">
                <a:solidFill>
                  <a:srgbClr val="000000"/>
                </a:solidFill>
                <a:latin typeface="Consolas" panose="020B0609020204030204" pitchFamily="49" charset="0"/>
              </a:rPr>
              <a:t> @Existingdate</a:t>
            </a:r>
            <a:r>
              <a:rPr lang="en-CA" sz="2000" dirty="0">
                <a:solidFill>
                  <a:srgbClr val="808080"/>
                </a:solidFill>
                <a:latin typeface="Consolas" panose="020B0609020204030204" pitchFamily="49" charset="0"/>
              </a:rPr>
              <a:t>=</a:t>
            </a:r>
            <a:r>
              <a:rPr lang="en-CA" sz="2000" dirty="0">
                <a:solidFill>
                  <a:srgbClr val="FF00FF"/>
                </a:solidFill>
                <a:latin typeface="Consolas" panose="020B0609020204030204" pitchFamily="49" charset="0"/>
              </a:rPr>
              <a:t>GETDATE</a:t>
            </a:r>
            <a:r>
              <a:rPr lang="en-CA" sz="2000" dirty="0">
                <a:solidFill>
                  <a:srgbClr val="808080"/>
                </a:solidFill>
                <a:latin typeface="Consolas" panose="020B0609020204030204" pitchFamily="49" charset="0"/>
              </a:rPr>
              <a:t>()</a:t>
            </a:r>
            <a:endParaRPr lang="en-CA" sz="2000" dirty="0">
              <a:solidFill>
                <a:srgbClr val="000000"/>
              </a:solidFill>
              <a:latin typeface="Consolas" panose="020B0609020204030204" pitchFamily="49" charset="0"/>
            </a:endParaRPr>
          </a:p>
          <a:p>
            <a:r>
              <a:rPr lang="en-US" sz="2000" dirty="0">
                <a:solidFill>
                  <a:srgbClr val="0000FF"/>
                </a:solidFill>
                <a:latin typeface="Consolas" panose="020B0609020204030204" pitchFamily="49" charset="0"/>
              </a:rPr>
              <a:t>SELECT</a:t>
            </a:r>
            <a:r>
              <a:rPr lang="en-US" sz="2000" dirty="0">
                <a:solidFill>
                  <a:srgbClr val="000000"/>
                </a:solidFill>
                <a:latin typeface="Consolas" panose="020B0609020204030204" pitchFamily="49" charset="0"/>
              </a:rPr>
              <a:t> </a:t>
            </a:r>
            <a:r>
              <a:rPr lang="en-US" sz="2000" dirty="0">
                <a:solidFill>
                  <a:srgbClr val="FF00FF"/>
                </a:solidFill>
                <a:latin typeface="Consolas" panose="020B0609020204030204" pitchFamily="49" charset="0"/>
              </a:rPr>
              <a:t>CONVERT</a:t>
            </a:r>
            <a:r>
              <a:rPr lang="en-US" sz="2000" dirty="0">
                <a:solidFill>
                  <a:srgbClr val="808080"/>
                </a:solidFill>
                <a:latin typeface="Consolas" panose="020B0609020204030204" pitchFamily="49" charset="0"/>
              </a:rPr>
              <a:t>(</a:t>
            </a:r>
            <a:r>
              <a:rPr lang="en-US" sz="2000" dirty="0">
                <a:solidFill>
                  <a:srgbClr val="0000FF"/>
                </a:solidFill>
                <a:latin typeface="Consolas" panose="020B0609020204030204" pitchFamily="49" charset="0"/>
              </a:rPr>
              <a:t>varchar</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@Existingdate</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2</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AS</a:t>
            </a:r>
            <a:r>
              <a:rPr lang="en-US" sz="2000" dirty="0">
                <a:solidFill>
                  <a:srgbClr val="000000"/>
                </a:solidFill>
                <a:latin typeface="Consolas" panose="020B0609020204030204" pitchFamily="49" charset="0"/>
              </a:rPr>
              <a:t> [YY.MM.DD]</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[Intake Type]</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[Intake Condition]</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[Animal Type]</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[Breed]</a:t>
            </a:r>
          </a:p>
          <a:p>
            <a:r>
              <a:rPr lang="en-CA" sz="2000" dirty="0">
                <a:solidFill>
                  <a:srgbClr val="000000"/>
                </a:solidFill>
                <a:latin typeface="Consolas" panose="020B0609020204030204" pitchFamily="49" charset="0"/>
              </a:rPr>
              <a:t>  </a:t>
            </a:r>
            <a:r>
              <a:rPr lang="en-CA" sz="2000" dirty="0">
                <a:solidFill>
                  <a:srgbClr val="0000FF"/>
                </a:solidFill>
                <a:latin typeface="Consolas" panose="020B0609020204030204" pitchFamily="49" charset="0"/>
              </a:rPr>
              <a:t>FROM</a:t>
            </a:r>
            <a:r>
              <a:rPr lang="en-CA" sz="2000" dirty="0">
                <a:solidFill>
                  <a:srgbClr val="000000"/>
                </a:solidFill>
                <a:latin typeface="Consolas" panose="020B0609020204030204" pitchFamily="49" charset="0"/>
              </a:rPr>
              <a:t> [DATA410CaseStudies]</a:t>
            </a:r>
            <a:r>
              <a:rPr lang="en-CA" sz="2000" dirty="0">
                <a:solidFill>
                  <a:srgbClr val="808080"/>
                </a:solidFill>
                <a:latin typeface="Consolas" panose="020B0609020204030204" pitchFamily="49" charset="0"/>
              </a:rPr>
              <a:t>.</a:t>
            </a:r>
            <a:r>
              <a:rPr lang="en-CA" sz="2000" dirty="0">
                <a:solidFill>
                  <a:srgbClr val="000000"/>
                </a:solidFill>
                <a:latin typeface="Consolas" panose="020B0609020204030204" pitchFamily="49" charset="0"/>
              </a:rPr>
              <a:t>[</a:t>
            </a:r>
            <a:r>
              <a:rPr lang="en-CA" sz="2000" dirty="0" err="1">
                <a:solidFill>
                  <a:srgbClr val="000000"/>
                </a:solidFill>
                <a:latin typeface="Consolas" panose="020B0609020204030204" pitchFamily="49" charset="0"/>
              </a:rPr>
              <a:t>dbo</a:t>
            </a:r>
            <a:r>
              <a:rPr lang="en-CA" sz="2000" dirty="0">
                <a:solidFill>
                  <a:srgbClr val="000000"/>
                </a:solidFill>
                <a:latin typeface="Consolas" panose="020B0609020204030204" pitchFamily="49" charset="0"/>
              </a:rPr>
              <a:t>]</a:t>
            </a:r>
            <a:r>
              <a:rPr lang="en-CA" sz="2000" dirty="0">
                <a:solidFill>
                  <a:srgbClr val="808080"/>
                </a:solidFill>
                <a:latin typeface="Consolas" panose="020B0609020204030204" pitchFamily="49" charset="0"/>
              </a:rPr>
              <a:t>.</a:t>
            </a:r>
            <a:r>
              <a:rPr lang="en-CA" sz="2000" dirty="0">
                <a:solidFill>
                  <a:srgbClr val="000000"/>
                </a:solidFill>
                <a:latin typeface="Consolas" panose="020B0609020204030204" pitchFamily="49" charset="0"/>
              </a:rPr>
              <a:t>[</a:t>
            </a:r>
            <a:r>
              <a:rPr lang="en-CA" sz="2000" dirty="0" err="1">
                <a:solidFill>
                  <a:srgbClr val="000000"/>
                </a:solidFill>
                <a:latin typeface="Consolas" panose="020B0609020204030204" pitchFamily="49" charset="0"/>
              </a:rPr>
              <a:t>AustinAnimalCenterIntakes</a:t>
            </a:r>
            <a:r>
              <a:rPr lang="en-CA" sz="2000" dirty="0">
                <a:solidFill>
                  <a:srgbClr val="000000"/>
                </a:solidFill>
                <a:latin typeface="Consolas" panose="020B0609020204030204" pitchFamily="49" charset="0"/>
              </a:rPr>
              <a:t>]</a:t>
            </a:r>
          </a:p>
          <a:p>
            <a:r>
              <a:rPr lang="en-CA" sz="2000" dirty="0">
                <a:solidFill>
                  <a:srgbClr val="000000"/>
                </a:solidFill>
                <a:latin typeface="Consolas" panose="020B0609020204030204" pitchFamily="49" charset="0"/>
              </a:rPr>
              <a:t>  </a:t>
            </a:r>
            <a:r>
              <a:rPr lang="en-CA" sz="2000" dirty="0">
                <a:solidFill>
                  <a:srgbClr val="0000FF"/>
                </a:solidFill>
                <a:latin typeface="Consolas" panose="020B0609020204030204" pitchFamily="49" charset="0"/>
              </a:rPr>
              <a:t>ORDER</a:t>
            </a:r>
            <a:r>
              <a:rPr lang="en-CA" sz="2000" dirty="0">
                <a:solidFill>
                  <a:srgbClr val="000000"/>
                </a:solidFill>
                <a:latin typeface="Consolas" panose="020B0609020204030204" pitchFamily="49" charset="0"/>
              </a:rPr>
              <a:t> </a:t>
            </a:r>
            <a:r>
              <a:rPr lang="en-CA" sz="2000" dirty="0">
                <a:solidFill>
                  <a:srgbClr val="0000FF"/>
                </a:solidFill>
                <a:latin typeface="Consolas" panose="020B0609020204030204" pitchFamily="49" charset="0"/>
              </a:rPr>
              <a:t>BY</a:t>
            </a:r>
            <a:r>
              <a:rPr lang="en-CA" sz="2000" dirty="0">
                <a:solidFill>
                  <a:srgbClr val="000000"/>
                </a:solidFill>
                <a:latin typeface="Consolas" panose="020B0609020204030204" pitchFamily="49" charset="0"/>
              </a:rPr>
              <a:t> [</a:t>
            </a:r>
            <a:r>
              <a:rPr lang="en-CA" sz="2000" dirty="0" err="1">
                <a:solidFill>
                  <a:srgbClr val="000000"/>
                </a:solidFill>
                <a:latin typeface="Consolas" panose="020B0609020204030204" pitchFamily="49" charset="0"/>
              </a:rPr>
              <a:t>MonthYear</a:t>
            </a:r>
            <a:r>
              <a:rPr lang="en-CA" sz="2000" dirty="0">
                <a:solidFill>
                  <a:srgbClr val="000000"/>
                </a:solidFill>
                <a:latin typeface="Consolas" panose="020B0609020204030204" pitchFamily="49" charset="0"/>
              </a:rPr>
              <a:t>] </a:t>
            </a:r>
            <a:r>
              <a:rPr lang="en-CA" sz="2000" dirty="0">
                <a:solidFill>
                  <a:srgbClr val="0000FF"/>
                </a:solidFill>
                <a:latin typeface="Consolas" panose="020B0609020204030204" pitchFamily="49" charset="0"/>
              </a:rPr>
              <a:t>DESC</a:t>
            </a:r>
            <a:r>
              <a:rPr lang="en-CA" sz="2000" dirty="0">
                <a:solidFill>
                  <a:srgbClr val="000000"/>
                </a:solidFill>
                <a:latin typeface="Consolas" panose="020B0609020204030204" pitchFamily="49" charset="0"/>
              </a:rPr>
              <a:t> </a:t>
            </a:r>
            <a:r>
              <a:rPr lang="en-CA" sz="2000" dirty="0">
                <a:solidFill>
                  <a:srgbClr val="808080"/>
                </a:solidFill>
                <a:latin typeface="Consolas" panose="020B0609020204030204" pitchFamily="49" charset="0"/>
              </a:rPr>
              <a:t>;</a:t>
            </a:r>
            <a:endParaRPr lang="en-CA" sz="2000" dirty="0"/>
          </a:p>
        </p:txBody>
      </p:sp>
    </p:spTree>
    <p:extLst>
      <p:ext uri="{BB962C8B-B14F-4D97-AF65-F5344CB8AC3E}">
        <p14:creationId xmlns:p14="http://schemas.microsoft.com/office/powerpoint/2010/main" val="3845945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8D0A0-B8F3-40F0-A05A-C5A06A9B1349}"/>
              </a:ext>
            </a:extLst>
          </p:cNvPr>
          <p:cNvSpPr>
            <a:spLocks noGrp="1"/>
          </p:cNvSpPr>
          <p:nvPr>
            <p:ph type="title"/>
          </p:nvPr>
        </p:nvSpPr>
        <p:spPr>
          <a:xfrm>
            <a:off x="419100" y="167356"/>
            <a:ext cx="11353800" cy="1325563"/>
          </a:xfrm>
        </p:spPr>
        <p:txBody>
          <a:bodyPr/>
          <a:lstStyle/>
          <a:p>
            <a:pPr algn="ctr"/>
            <a:r>
              <a:rPr lang="en-CA" b="1" dirty="0"/>
              <a:t>Data Preparation – Data set returned for Query 1</a:t>
            </a:r>
          </a:p>
        </p:txBody>
      </p:sp>
      <p:pic>
        <p:nvPicPr>
          <p:cNvPr id="4" name="Picture 3">
            <a:extLst>
              <a:ext uri="{FF2B5EF4-FFF2-40B4-BE49-F238E27FC236}">
                <a16:creationId xmlns:a16="http://schemas.microsoft.com/office/drawing/2014/main" id="{95C7D2A2-6118-9A75-4CDA-EB8D3661D0E7}"/>
              </a:ext>
            </a:extLst>
          </p:cNvPr>
          <p:cNvPicPr>
            <a:picLocks noChangeAspect="1"/>
          </p:cNvPicPr>
          <p:nvPr/>
        </p:nvPicPr>
        <p:blipFill rotWithShape="1">
          <a:blip r:embed="rId3"/>
          <a:srcRect r="14282"/>
          <a:stretch/>
        </p:blipFill>
        <p:spPr>
          <a:xfrm>
            <a:off x="2301247" y="1492919"/>
            <a:ext cx="7589505" cy="5162436"/>
          </a:xfrm>
          <a:prstGeom prst="rect">
            <a:avLst/>
          </a:prstGeom>
        </p:spPr>
      </p:pic>
    </p:spTree>
    <p:extLst>
      <p:ext uri="{BB962C8B-B14F-4D97-AF65-F5344CB8AC3E}">
        <p14:creationId xmlns:p14="http://schemas.microsoft.com/office/powerpoint/2010/main" val="40894679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8D0A0-B8F3-40F0-A05A-C5A06A9B1349}"/>
              </a:ext>
            </a:extLst>
          </p:cNvPr>
          <p:cNvSpPr>
            <a:spLocks noGrp="1"/>
          </p:cNvSpPr>
          <p:nvPr>
            <p:ph type="title"/>
          </p:nvPr>
        </p:nvSpPr>
        <p:spPr>
          <a:xfrm>
            <a:off x="838200" y="135825"/>
            <a:ext cx="10515600" cy="1325563"/>
          </a:xfrm>
        </p:spPr>
        <p:txBody>
          <a:bodyPr/>
          <a:lstStyle/>
          <a:p>
            <a:pPr algn="ctr"/>
            <a:r>
              <a:rPr lang="en-CA" b="1" dirty="0"/>
              <a:t>Data Preparation – SQL Query for Question 2</a:t>
            </a:r>
          </a:p>
        </p:txBody>
      </p:sp>
      <p:sp>
        <p:nvSpPr>
          <p:cNvPr id="4" name="TextBox 3">
            <a:extLst>
              <a:ext uri="{FF2B5EF4-FFF2-40B4-BE49-F238E27FC236}">
                <a16:creationId xmlns:a16="http://schemas.microsoft.com/office/drawing/2014/main" id="{38959263-2DDB-ADC3-5D41-D69CFC749E6B}"/>
              </a:ext>
            </a:extLst>
          </p:cNvPr>
          <p:cNvSpPr txBox="1"/>
          <p:nvPr/>
        </p:nvSpPr>
        <p:spPr>
          <a:xfrm>
            <a:off x="838200" y="2133000"/>
            <a:ext cx="10515600" cy="2592000"/>
          </a:xfrm>
          <a:prstGeom prst="rect">
            <a:avLst/>
          </a:prstGeom>
          <a:noFill/>
        </p:spPr>
        <p:txBody>
          <a:bodyPr wrap="square">
            <a:spAutoFit/>
          </a:bodyPr>
          <a:lstStyle/>
          <a:p>
            <a:r>
              <a:rPr lang="en-US" sz="2000" dirty="0">
                <a:solidFill>
                  <a:srgbClr val="008000"/>
                </a:solidFill>
                <a:latin typeface="Consolas" panose="020B0609020204030204" pitchFamily="49" charset="0"/>
              </a:rPr>
              <a:t>-- To answer question (2) about "How much </a:t>
            </a:r>
            <a:r>
              <a:rPr lang="en-US" sz="2000" dirty="0" err="1">
                <a:solidFill>
                  <a:srgbClr val="008000"/>
                </a:solidFill>
                <a:latin typeface="Consolas" panose="020B0609020204030204" pitchFamily="49" charset="0"/>
              </a:rPr>
              <a:t>occurence</a:t>
            </a:r>
            <a:r>
              <a:rPr lang="en-US" sz="2000" dirty="0">
                <a:solidFill>
                  <a:srgbClr val="008000"/>
                </a:solidFill>
                <a:latin typeface="Consolas" panose="020B0609020204030204" pitchFamily="49" charset="0"/>
              </a:rPr>
              <a:t> of euthanasia was done the past 5 years? And what age it is associated with?"</a:t>
            </a:r>
            <a:endParaRPr lang="en-US" sz="2000" dirty="0">
              <a:solidFill>
                <a:srgbClr val="000000"/>
              </a:solidFill>
              <a:latin typeface="Consolas" panose="020B0609020204030204" pitchFamily="49" charset="0"/>
            </a:endParaRPr>
          </a:p>
          <a:p>
            <a:r>
              <a:rPr lang="en-CA" sz="2000" dirty="0">
                <a:solidFill>
                  <a:srgbClr val="0000FF"/>
                </a:solidFill>
                <a:latin typeface="Consolas" panose="020B0609020204030204" pitchFamily="49" charset="0"/>
              </a:rPr>
              <a:t>DECLARE</a:t>
            </a:r>
            <a:r>
              <a:rPr lang="en-CA" sz="2000" dirty="0">
                <a:solidFill>
                  <a:srgbClr val="000000"/>
                </a:solidFill>
                <a:latin typeface="Consolas" panose="020B0609020204030204" pitchFamily="49" charset="0"/>
              </a:rPr>
              <a:t> @Existingdate </a:t>
            </a:r>
            <a:r>
              <a:rPr lang="en-CA" sz="2000" dirty="0">
                <a:solidFill>
                  <a:srgbClr val="0000FF"/>
                </a:solidFill>
                <a:latin typeface="Consolas" panose="020B0609020204030204" pitchFamily="49" charset="0"/>
              </a:rPr>
              <a:t>datetime</a:t>
            </a:r>
            <a:endParaRPr lang="en-CA" sz="2000" dirty="0">
              <a:solidFill>
                <a:srgbClr val="000000"/>
              </a:solidFill>
              <a:latin typeface="Consolas" panose="020B0609020204030204" pitchFamily="49" charset="0"/>
            </a:endParaRPr>
          </a:p>
          <a:p>
            <a:r>
              <a:rPr lang="en-CA" sz="2000" dirty="0">
                <a:solidFill>
                  <a:srgbClr val="0000FF"/>
                </a:solidFill>
                <a:latin typeface="Consolas" panose="020B0609020204030204" pitchFamily="49" charset="0"/>
              </a:rPr>
              <a:t>SET</a:t>
            </a:r>
            <a:r>
              <a:rPr lang="en-CA" sz="2000" dirty="0">
                <a:solidFill>
                  <a:srgbClr val="000000"/>
                </a:solidFill>
                <a:latin typeface="Consolas" panose="020B0609020204030204" pitchFamily="49" charset="0"/>
              </a:rPr>
              <a:t> @Existingdate</a:t>
            </a:r>
            <a:r>
              <a:rPr lang="en-CA" sz="2000" dirty="0">
                <a:solidFill>
                  <a:srgbClr val="808080"/>
                </a:solidFill>
                <a:latin typeface="Consolas" panose="020B0609020204030204" pitchFamily="49" charset="0"/>
              </a:rPr>
              <a:t>=</a:t>
            </a:r>
            <a:r>
              <a:rPr lang="en-CA" sz="2000" dirty="0">
                <a:solidFill>
                  <a:srgbClr val="FF00FF"/>
                </a:solidFill>
                <a:latin typeface="Consolas" panose="020B0609020204030204" pitchFamily="49" charset="0"/>
              </a:rPr>
              <a:t>GETDATE</a:t>
            </a:r>
            <a:r>
              <a:rPr lang="en-CA" sz="2000" dirty="0">
                <a:solidFill>
                  <a:srgbClr val="808080"/>
                </a:solidFill>
                <a:latin typeface="Consolas" panose="020B0609020204030204" pitchFamily="49" charset="0"/>
              </a:rPr>
              <a:t>()</a:t>
            </a:r>
            <a:endParaRPr lang="en-CA" sz="2000" dirty="0">
              <a:solidFill>
                <a:srgbClr val="000000"/>
              </a:solidFill>
              <a:latin typeface="Consolas" panose="020B0609020204030204" pitchFamily="49" charset="0"/>
            </a:endParaRPr>
          </a:p>
          <a:p>
            <a:r>
              <a:rPr lang="en-US" sz="2000" dirty="0">
                <a:solidFill>
                  <a:srgbClr val="0000FF"/>
                </a:solidFill>
                <a:latin typeface="Consolas" panose="020B0609020204030204" pitchFamily="49" charset="0"/>
              </a:rPr>
              <a:t>SELECT</a:t>
            </a:r>
            <a:r>
              <a:rPr lang="en-US" sz="2000" dirty="0">
                <a:solidFill>
                  <a:srgbClr val="000000"/>
                </a:solidFill>
                <a:latin typeface="Consolas" panose="020B0609020204030204" pitchFamily="49" charset="0"/>
              </a:rPr>
              <a:t> </a:t>
            </a:r>
            <a:r>
              <a:rPr lang="en-US" sz="2000" dirty="0">
                <a:solidFill>
                  <a:srgbClr val="FF00FF"/>
                </a:solidFill>
                <a:latin typeface="Consolas" panose="020B0609020204030204" pitchFamily="49" charset="0"/>
              </a:rPr>
              <a:t>CONVERT</a:t>
            </a:r>
            <a:r>
              <a:rPr lang="en-US" sz="2000" dirty="0">
                <a:solidFill>
                  <a:srgbClr val="808080"/>
                </a:solidFill>
                <a:latin typeface="Consolas" panose="020B0609020204030204" pitchFamily="49" charset="0"/>
              </a:rPr>
              <a:t>(</a:t>
            </a:r>
            <a:r>
              <a:rPr lang="en-US" sz="2000" dirty="0">
                <a:solidFill>
                  <a:srgbClr val="0000FF"/>
                </a:solidFill>
                <a:latin typeface="Consolas" panose="020B0609020204030204" pitchFamily="49" charset="0"/>
              </a:rPr>
              <a:t>varchar</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@Existingdate</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2</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AS</a:t>
            </a:r>
            <a:r>
              <a:rPr lang="en-US" sz="2000" dirty="0">
                <a:solidFill>
                  <a:srgbClr val="000000"/>
                </a:solidFill>
                <a:latin typeface="Consolas" panose="020B0609020204030204" pitchFamily="49" charset="0"/>
              </a:rPr>
              <a:t> [YY.MM.DD]</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[Outcome Type]</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[Animal Type]</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[Age upon Outcome]</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[Breed]</a:t>
            </a:r>
          </a:p>
          <a:p>
            <a:r>
              <a:rPr lang="en-CA" sz="2000" dirty="0">
                <a:solidFill>
                  <a:srgbClr val="000000"/>
                </a:solidFill>
                <a:latin typeface="Consolas" panose="020B0609020204030204" pitchFamily="49" charset="0"/>
              </a:rPr>
              <a:t>  </a:t>
            </a:r>
            <a:r>
              <a:rPr lang="en-CA" sz="2000" dirty="0">
                <a:solidFill>
                  <a:srgbClr val="0000FF"/>
                </a:solidFill>
                <a:latin typeface="Consolas" panose="020B0609020204030204" pitchFamily="49" charset="0"/>
              </a:rPr>
              <a:t>FROM</a:t>
            </a:r>
            <a:r>
              <a:rPr lang="en-CA" sz="2000" dirty="0">
                <a:solidFill>
                  <a:srgbClr val="000000"/>
                </a:solidFill>
                <a:latin typeface="Consolas" panose="020B0609020204030204" pitchFamily="49" charset="0"/>
              </a:rPr>
              <a:t> [DATA410CaseStudies]</a:t>
            </a:r>
            <a:r>
              <a:rPr lang="en-CA" sz="2000" dirty="0">
                <a:solidFill>
                  <a:srgbClr val="808080"/>
                </a:solidFill>
                <a:latin typeface="Consolas" panose="020B0609020204030204" pitchFamily="49" charset="0"/>
              </a:rPr>
              <a:t>.</a:t>
            </a:r>
            <a:r>
              <a:rPr lang="en-CA" sz="2000" dirty="0">
                <a:solidFill>
                  <a:srgbClr val="000000"/>
                </a:solidFill>
                <a:latin typeface="Consolas" panose="020B0609020204030204" pitchFamily="49" charset="0"/>
              </a:rPr>
              <a:t>[</a:t>
            </a:r>
            <a:r>
              <a:rPr lang="en-CA" sz="2000" dirty="0" err="1">
                <a:solidFill>
                  <a:srgbClr val="000000"/>
                </a:solidFill>
                <a:latin typeface="Consolas" panose="020B0609020204030204" pitchFamily="49" charset="0"/>
              </a:rPr>
              <a:t>dbo</a:t>
            </a:r>
            <a:r>
              <a:rPr lang="en-CA" sz="2000" dirty="0">
                <a:solidFill>
                  <a:srgbClr val="000000"/>
                </a:solidFill>
                <a:latin typeface="Consolas" panose="020B0609020204030204" pitchFamily="49" charset="0"/>
              </a:rPr>
              <a:t>]</a:t>
            </a:r>
            <a:r>
              <a:rPr lang="en-CA" sz="2000" dirty="0">
                <a:solidFill>
                  <a:srgbClr val="808080"/>
                </a:solidFill>
                <a:latin typeface="Consolas" panose="020B0609020204030204" pitchFamily="49" charset="0"/>
              </a:rPr>
              <a:t>.</a:t>
            </a:r>
            <a:r>
              <a:rPr lang="en-CA" sz="2000" dirty="0">
                <a:solidFill>
                  <a:srgbClr val="000000"/>
                </a:solidFill>
                <a:latin typeface="Consolas" panose="020B0609020204030204" pitchFamily="49" charset="0"/>
              </a:rPr>
              <a:t>[</a:t>
            </a:r>
            <a:r>
              <a:rPr lang="en-CA" sz="2000" dirty="0" err="1">
                <a:solidFill>
                  <a:srgbClr val="000000"/>
                </a:solidFill>
                <a:latin typeface="Consolas" panose="020B0609020204030204" pitchFamily="49" charset="0"/>
              </a:rPr>
              <a:t>AustinAnimalCenterOutcomes</a:t>
            </a:r>
            <a:r>
              <a:rPr lang="en-CA" sz="2000" dirty="0">
                <a:solidFill>
                  <a:srgbClr val="000000"/>
                </a:solidFill>
                <a:latin typeface="Consolas" panose="020B0609020204030204" pitchFamily="49" charset="0"/>
              </a:rPr>
              <a:t>]</a:t>
            </a:r>
          </a:p>
          <a:p>
            <a:r>
              <a:rPr lang="en-CA" sz="2000" dirty="0">
                <a:solidFill>
                  <a:srgbClr val="000000"/>
                </a:solidFill>
                <a:latin typeface="Consolas" panose="020B0609020204030204" pitchFamily="49" charset="0"/>
              </a:rPr>
              <a:t>  </a:t>
            </a:r>
            <a:r>
              <a:rPr lang="en-CA" sz="2000" dirty="0">
                <a:solidFill>
                  <a:srgbClr val="0000FF"/>
                </a:solidFill>
                <a:latin typeface="Consolas" panose="020B0609020204030204" pitchFamily="49" charset="0"/>
              </a:rPr>
              <a:t>ORDER</a:t>
            </a:r>
            <a:r>
              <a:rPr lang="en-CA" sz="2000" dirty="0">
                <a:solidFill>
                  <a:srgbClr val="000000"/>
                </a:solidFill>
                <a:latin typeface="Consolas" panose="020B0609020204030204" pitchFamily="49" charset="0"/>
              </a:rPr>
              <a:t> </a:t>
            </a:r>
            <a:r>
              <a:rPr lang="en-CA" sz="2000" dirty="0">
                <a:solidFill>
                  <a:srgbClr val="0000FF"/>
                </a:solidFill>
                <a:latin typeface="Consolas" panose="020B0609020204030204" pitchFamily="49" charset="0"/>
              </a:rPr>
              <a:t>BY</a:t>
            </a:r>
            <a:r>
              <a:rPr lang="en-CA" sz="2000" dirty="0">
                <a:solidFill>
                  <a:srgbClr val="000000"/>
                </a:solidFill>
                <a:latin typeface="Consolas" panose="020B0609020204030204" pitchFamily="49" charset="0"/>
              </a:rPr>
              <a:t> [</a:t>
            </a:r>
            <a:r>
              <a:rPr lang="en-CA" sz="2000" dirty="0" err="1">
                <a:solidFill>
                  <a:srgbClr val="000000"/>
                </a:solidFill>
                <a:latin typeface="Consolas" panose="020B0609020204030204" pitchFamily="49" charset="0"/>
              </a:rPr>
              <a:t>MonthYear</a:t>
            </a:r>
            <a:r>
              <a:rPr lang="en-CA" sz="2000" dirty="0">
                <a:solidFill>
                  <a:srgbClr val="000000"/>
                </a:solidFill>
                <a:latin typeface="Consolas" panose="020B0609020204030204" pitchFamily="49" charset="0"/>
              </a:rPr>
              <a:t>] </a:t>
            </a:r>
            <a:r>
              <a:rPr lang="en-CA" sz="2000" dirty="0">
                <a:solidFill>
                  <a:srgbClr val="0000FF"/>
                </a:solidFill>
                <a:latin typeface="Consolas" panose="020B0609020204030204" pitchFamily="49" charset="0"/>
              </a:rPr>
              <a:t>DESC</a:t>
            </a:r>
            <a:r>
              <a:rPr lang="en-CA" sz="2000" dirty="0">
                <a:solidFill>
                  <a:srgbClr val="000000"/>
                </a:solidFill>
                <a:latin typeface="Consolas" panose="020B0609020204030204" pitchFamily="49" charset="0"/>
              </a:rPr>
              <a:t> </a:t>
            </a:r>
            <a:r>
              <a:rPr lang="en-CA" sz="2000" dirty="0">
                <a:solidFill>
                  <a:srgbClr val="808080"/>
                </a:solidFill>
                <a:latin typeface="Consolas" panose="020B0609020204030204" pitchFamily="49" charset="0"/>
              </a:rPr>
              <a:t>;</a:t>
            </a:r>
            <a:endParaRPr lang="en-CA" sz="2000" dirty="0"/>
          </a:p>
        </p:txBody>
      </p:sp>
    </p:spTree>
    <p:extLst>
      <p:ext uri="{BB962C8B-B14F-4D97-AF65-F5344CB8AC3E}">
        <p14:creationId xmlns:p14="http://schemas.microsoft.com/office/powerpoint/2010/main" val="18911169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8D0A0-B8F3-40F0-A05A-C5A06A9B1349}"/>
              </a:ext>
            </a:extLst>
          </p:cNvPr>
          <p:cNvSpPr>
            <a:spLocks noGrp="1"/>
          </p:cNvSpPr>
          <p:nvPr>
            <p:ph type="title"/>
          </p:nvPr>
        </p:nvSpPr>
        <p:spPr>
          <a:xfrm>
            <a:off x="419100" y="167356"/>
            <a:ext cx="11353800" cy="1325563"/>
          </a:xfrm>
        </p:spPr>
        <p:txBody>
          <a:bodyPr/>
          <a:lstStyle/>
          <a:p>
            <a:pPr algn="ctr"/>
            <a:r>
              <a:rPr lang="en-CA" b="1" dirty="0"/>
              <a:t>Data Preparation – Data set returned for Query 2</a:t>
            </a:r>
          </a:p>
        </p:txBody>
      </p:sp>
      <p:pic>
        <p:nvPicPr>
          <p:cNvPr id="4" name="Picture 3">
            <a:extLst>
              <a:ext uri="{FF2B5EF4-FFF2-40B4-BE49-F238E27FC236}">
                <a16:creationId xmlns:a16="http://schemas.microsoft.com/office/drawing/2014/main" id="{30C6FA4E-F473-88B9-3F8A-DE6C4F69EF18}"/>
              </a:ext>
            </a:extLst>
          </p:cNvPr>
          <p:cNvPicPr>
            <a:picLocks noChangeAspect="1"/>
          </p:cNvPicPr>
          <p:nvPr/>
        </p:nvPicPr>
        <p:blipFill>
          <a:blip r:embed="rId3"/>
          <a:stretch>
            <a:fillRect/>
          </a:stretch>
        </p:blipFill>
        <p:spPr>
          <a:xfrm>
            <a:off x="2166492" y="1492919"/>
            <a:ext cx="7859016" cy="5162436"/>
          </a:xfrm>
          <a:prstGeom prst="rect">
            <a:avLst/>
          </a:prstGeom>
        </p:spPr>
      </p:pic>
    </p:spTree>
    <p:extLst>
      <p:ext uri="{BB962C8B-B14F-4D97-AF65-F5344CB8AC3E}">
        <p14:creationId xmlns:p14="http://schemas.microsoft.com/office/powerpoint/2010/main" val="24008425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A70AEB26-777A-45F9-81E1-8CA71C13C53C}"/>
              </a:ext>
            </a:extLst>
          </p:cNvPr>
          <p:cNvPicPr>
            <a:picLocks noChangeAspect="1"/>
          </p:cNvPicPr>
          <p:nvPr/>
        </p:nvPicPr>
        <p:blipFill rotWithShape="1">
          <a:blip r:embed="rId2">
            <a:alphaModFix amt="50000"/>
          </a:blip>
          <a:srcRect t="1220" b="14510"/>
          <a:stretch/>
        </p:blipFill>
        <p:spPr>
          <a:xfrm>
            <a:off x="20" y="1"/>
            <a:ext cx="12191980" cy="6857999"/>
          </a:xfrm>
          <a:prstGeom prst="rect">
            <a:avLst/>
          </a:prstGeom>
        </p:spPr>
      </p:pic>
      <p:sp>
        <p:nvSpPr>
          <p:cNvPr id="2" name="Title 1">
            <a:extLst>
              <a:ext uri="{FF2B5EF4-FFF2-40B4-BE49-F238E27FC236}">
                <a16:creationId xmlns:a16="http://schemas.microsoft.com/office/drawing/2014/main" id="{09EFBD9F-91A1-4DAF-BFC4-2015047C6FAF}"/>
              </a:ext>
            </a:extLst>
          </p:cNvPr>
          <p:cNvSpPr>
            <a:spLocks noGrp="1"/>
          </p:cNvSpPr>
          <p:nvPr>
            <p:ph type="ctrTitle"/>
          </p:nvPr>
        </p:nvSpPr>
        <p:spPr>
          <a:xfrm>
            <a:off x="1934547" y="1122361"/>
            <a:ext cx="8273143" cy="4531989"/>
          </a:xfrm>
        </p:spPr>
        <p:txBody>
          <a:bodyPr>
            <a:normAutofit/>
          </a:bodyPr>
          <a:lstStyle/>
          <a:p>
            <a:r>
              <a:rPr lang="en-CA" dirty="0">
                <a:solidFill>
                  <a:srgbClr val="FFFFFF"/>
                </a:solidFill>
              </a:rPr>
              <a:t>(4)</a:t>
            </a:r>
            <a:br>
              <a:rPr lang="en-CA" dirty="0">
                <a:solidFill>
                  <a:srgbClr val="FFFFFF"/>
                </a:solidFill>
              </a:rPr>
            </a:br>
            <a:r>
              <a:rPr lang="en-CA" b="1" dirty="0">
                <a:solidFill>
                  <a:srgbClr val="FFFFFF"/>
                </a:solidFill>
              </a:rPr>
              <a:t>Modeling</a:t>
            </a:r>
          </a:p>
        </p:txBody>
      </p:sp>
    </p:spTree>
    <p:extLst>
      <p:ext uri="{BB962C8B-B14F-4D97-AF65-F5344CB8AC3E}">
        <p14:creationId xmlns:p14="http://schemas.microsoft.com/office/powerpoint/2010/main" val="1371327845"/>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8D0A0-B8F3-40F0-A05A-C5A06A9B1349}"/>
              </a:ext>
            </a:extLst>
          </p:cNvPr>
          <p:cNvSpPr>
            <a:spLocks noGrp="1"/>
          </p:cNvSpPr>
          <p:nvPr>
            <p:ph type="title"/>
          </p:nvPr>
        </p:nvSpPr>
        <p:spPr>
          <a:xfrm>
            <a:off x="838200" y="135825"/>
            <a:ext cx="10515600" cy="1325563"/>
          </a:xfrm>
        </p:spPr>
        <p:txBody>
          <a:bodyPr/>
          <a:lstStyle/>
          <a:p>
            <a:pPr algn="ctr"/>
            <a:r>
              <a:rPr lang="en-CA" b="1" dirty="0"/>
              <a:t>Visualization - Dashboard</a:t>
            </a:r>
          </a:p>
        </p:txBody>
      </p:sp>
      <p:pic>
        <p:nvPicPr>
          <p:cNvPr id="6" name="Picture 5">
            <a:extLst>
              <a:ext uri="{FF2B5EF4-FFF2-40B4-BE49-F238E27FC236}">
                <a16:creationId xmlns:a16="http://schemas.microsoft.com/office/drawing/2014/main" id="{844D22B1-7C8D-7618-5B83-6046387041A1}"/>
              </a:ext>
            </a:extLst>
          </p:cNvPr>
          <p:cNvPicPr>
            <a:picLocks noChangeAspect="1"/>
          </p:cNvPicPr>
          <p:nvPr/>
        </p:nvPicPr>
        <p:blipFill>
          <a:blip r:embed="rId3"/>
          <a:stretch>
            <a:fillRect/>
          </a:stretch>
        </p:blipFill>
        <p:spPr>
          <a:xfrm>
            <a:off x="1067545" y="1086958"/>
            <a:ext cx="10056910" cy="5635217"/>
          </a:xfrm>
          <a:prstGeom prst="rect">
            <a:avLst/>
          </a:prstGeom>
        </p:spPr>
      </p:pic>
    </p:spTree>
    <p:extLst>
      <p:ext uri="{BB962C8B-B14F-4D97-AF65-F5344CB8AC3E}">
        <p14:creationId xmlns:p14="http://schemas.microsoft.com/office/powerpoint/2010/main" val="7431418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8D0A0-B8F3-40F0-A05A-C5A06A9B1349}"/>
              </a:ext>
            </a:extLst>
          </p:cNvPr>
          <p:cNvSpPr>
            <a:spLocks noGrp="1"/>
          </p:cNvSpPr>
          <p:nvPr>
            <p:ph type="title"/>
          </p:nvPr>
        </p:nvSpPr>
        <p:spPr>
          <a:xfrm>
            <a:off x="838200" y="135825"/>
            <a:ext cx="10515600" cy="1325563"/>
          </a:xfrm>
        </p:spPr>
        <p:txBody>
          <a:bodyPr/>
          <a:lstStyle/>
          <a:p>
            <a:pPr algn="ctr"/>
            <a:r>
              <a:rPr lang="en-CA" b="1" dirty="0"/>
              <a:t>Visualization – Report 1</a:t>
            </a:r>
          </a:p>
        </p:txBody>
      </p:sp>
      <p:pic>
        <p:nvPicPr>
          <p:cNvPr id="6" name="Picture 5">
            <a:extLst>
              <a:ext uri="{FF2B5EF4-FFF2-40B4-BE49-F238E27FC236}">
                <a16:creationId xmlns:a16="http://schemas.microsoft.com/office/drawing/2014/main" id="{4775AC33-0984-A0B7-D15B-36BC510C4F4A}"/>
              </a:ext>
            </a:extLst>
          </p:cNvPr>
          <p:cNvPicPr>
            <a:picLocks noChangeAspect="1"/>
          </p:cNvPicPr>
          <p:nvPr/>
        </p:nvPicPr>
        <p:blipFill>
          <a:blip r:embed="rId3"/>
          <a:stretch>
            <a:fillRect/>
          </a:stretch>
        </p:blipFill>
        <p:spPr>
          <a:xfrm>
            <a:off x="203200" y="2193982"/>
            <a:ext cx="11785600" cy="2470036"/>
          </a:xfrm>
          <a:prstGeom prst="rect">
            <a:avLst/>
          </a:prstGeom>
        </p:spPr>
      </p:pic>
    </p:spTree>
    <p:extLst>
      <p:ext uri="{BB962C8B-B14F-4D97-AF65-F5344CB8AC3E}">
        <p14:creationId xmlns:p14="http://schemas.microsoft.com/office/powerpoint/2010/main" val="1585111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8D0A0-B8F3-40F0-A05A-C5A06A9B1349}"/>
              </a:ext>
            </a:extLst>
          </p:cNvPr>
          <p:cNvSpPr>
            <a:spLocks noGrp="1"/>
          </p:cNvSpPr>
          <p:nvPr>
            <p:ph type="title"/>
          </p:nvPr>
        </p:nvSpPr>
        <p:spPr>
          <a:xfrm>
            <a:off x="838200" y="135825"/>
            <a:ext cx="10515600" cy="1325563"/>
          </a:xfrm>
        </p:spPr>
        <p:txBody>
          <a:bodyPr/>
          <a:lstStyle/>
          <a:p>
            <a:pPr algn="ctr"/>
            <a:r>
              <a:rPr lang="en-CA" b="1" dirty="0"/>
              <a:t>Visualization – Report 2</a:t>
            </a:r>
          </a:p>
        </p:txBody>
      </p:sp>
      <p:pic>
        <p:nvPicPr>
          <p:cNvPr id="3" name="Picture 2">
            <a:extLst>
              <a:ext uri="{FF2B5EF4-FFF2-40B4-BE49-F238E27FC236}">
                <a16:creationId xmlns:a16="http://schemas.microsoft.com/office/drawing/2014/main" id="{F767E9BB-E7A8-63CA-9030-33D577E9C979}"/>
              </a:ext>
            </a:extLst>
          </p:cNvPr>
          <p:cNvPicPr>
            <a:picLocks noChangeAspect="1"/>
          </p:cNvPicPr>
          <p:nvPr/>
        </p:nvPicPr>
        <p:blipFill>
          <a:blip r:embed="rId3"/>
          <a:stretch>
            <a:fillRect/>
          </a:stretch>
        </p:blipFill>
        <p:spPr>
          <a:xfrm>
            <a:off x="4777512" y="1501280"/>
            <a:ext cx="2636975" cy="3855439"/>
          </a:xfrm>
          <a:prstGeom prst="rect">
            <a:avLst/>
          </a:prstGeom>
        </p:spPr>
      </p:pic>
    </p:spTree>
    <p:extLst>
      <p:ext uri="{BB962C8B-B14F-4D97-AF65-F5344CB8AC3E}">
        <p14:creationId xmlns:p14="http://schemas.microsoft.com/office/powerpoint/2010/main" val="140863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5B6775E-69FA-44AD-80AF-EFF23856271D}"/>
              </a:ext>
            </a:extLst>
          </p:cNvPr>
          <p:cNvSpPr>
            <a:spLocks noGrp="1"/>
          </p:cNvSpPr>
          <p:nvPr>
            <p:ph type="title"/>
          </p:nvPr>
        </p:nvSpPr>
        <p:spPr>
          <a:xfrm>
            <a:off x="777240" y="731519"/>
            <a:ext cx="2845191" cy="3237579"/>
          </a:xfrm>
        </p:spPr>
        <p:txBody>
          <a:bodyPr>
            <a:normAutofit/>
          </a:bodyPr>
          <a:lstStyle/>
          <a:p>
            <a:r>
              <a:rPr lang="en-CA" sz="3800" dirty="0">
                <a:solidFill>
                  <a:srgbClr val="FFFFFF"/>
                </a:solidFill>
              </a:rPr>
              <a:t>Case Study</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89BA04D-9308-46A3-B4F0-CBC3E675253D}"/>
              </a:ext>
            </a:extLst>
          </p:cNvPr>
          <p:cNvSpPr>
            <a:spLocks noGrp="1"/>
          </p:cNvSpPr>
          <p:nvPr>
            <p:ph idx="1"/>
          </p:nvPr>
        </p:nvSpPr>
        <p:spPr>
          <a:xfrm>
            <a:off x="4379709" y="686862"/>
            <a:ext cx="7037591" cy="5475129"/>
          </a:xfrm>
        </p:spPr>
        <p:txBody>
          <a:bodyPr anchor="ctr">
            <a:normAutofit/>
          </a:bodyPr>
          <a:lstStyle/>
          <a:p>
            <a:pPr marL="0" indent="0">
              <a:buNone/>
            </a:pPr>
            <a:r>
              <a:rPr lang="en-US" sz="2600" b="1" dirty="0">
                <a:latin typeface="Segoe UI" panose="020B0502040204020203" pitchFamily="34" charset="0"/>
              </a:rPr>
              <a:t>Optimizing the Operation to Animal Shelters to Minimize Unnecessary Euthanasia</a:t>
            </a:r>
            <a:r>
              <a:rPr lang="en-US" sz="2600" dirty="0">
                <a:latin typeface="Segoe UI" panose="020B0502040204020203" pitchFamily="34" charset="0"/>
              </a:rPr>
              <a:t>: A Case Study in the Seoul Capital Area</a:t>
            </a:r>
          </a:p>
          <a:p>
            <a:pPr marL="0" indent="0">
              <a:buNone/>
            </a:pPr>
            <a:r>
              <a:rPr lang="en-US" sz="2600" dirty="0">
                <a:latin typeface="Segoe UI" panose="020B0502040204020203" pitchFamily="34" charset="0"/>
                <a:hlinkClick r:id="rId3"/>
              </a:rPr>
              <a:t>https://sfu-primo.hosted.exlibrisgroup.com/permalink/f/1u29dis/TN_cdi_proquest_journals_2533340302</a:t>
            </a:r>
            <a:r>
              <a:rPr lang="en-US" sz="2600" dirty="0">
                <a:latin typeface="Segoe UI" panose="020B0502040204020203" pitchFamily="34" charset="0"/>
              </a:rPr>
              <a:t> </a:t>
            </a:r>
          </a:p>
        </p:txBody>
      </p:sp>
    </p:spTree>
    <p:extLst>
      <p:ext uri="{BB962C8B-B14F-4D97-AF65-F5344CB8AC3E}">
        <p14:creationId xmlns:p14="http://schemas.microsoft.com/office/powerpoint/2010/main" val="26083312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A70AEB26-777A-45F9-81E1-8CA71C13C53C}"/>
              </a:ext>
            </a:extLst>
          </p:cNvPr>
          <p:cNvPicPr>
            <a:picLocks noChangeAspect="1"/>
          </p:cNvPicPr>
          <p:nvPr/>
        </p:nvPicPr>
        <p:blipFill rotWithShape="1">
          <a:blip r:embed="rId2">
            <a:alphaModFix amt="50000"/>
          </a:blip>
          <a:srcRect t="1220" b="14510"/>
          <a:stretch/>
        </p:blipFill>
        <p:spPr>
          <a:xfrm>
            <a:off x="20" y="1"/>
            <a:ext cx="12191980" cy="6857999"/>
          </a:xfrm>
          <a:prstGeom prst="rect">
            <a:avLst/>
          </a:prstGeom>
        </p:spPr>
      </p:pic>
      <p:sp>
        <p:nvSpPr>
          <p:cNvPr id="2" name="Title 1">
            <a:extLst>
              <a:ext uri="{FF2B5EF4-FFF2-40B4-BE49-F238E27FC236}">
                <a16:creationId xmlns:a16="http://schemas.microsoft.com/office/drawing/2014/main" id="{09EFBD9F-91A1-4DAF-BFC4-2015047C6FAF}"/>
              </a:ext>
            </a:extLst>
          </p:cNvPr>
          <p:cNvSpPr>
            <a:spLocks noGrp="1"/>
          </p:cNvSpPr>
          <p:nvPr>
            <p:ph type="ctrTitle"/>
          </p:nvPr>
        </p:nvSpPr>
        <p:spPr>
          <a:xfrm>
            <a:off x="1934547" y="1122361"/>
            <a:ext cx="8273143" cy="4531989"/>
          </a:xfrm>
        </p:spPr>
        <p:txBody>
          <a:bodyPr>
            <a:normAutofit/>
          </a:bodyPr>
          <a:lstStyle/>
          <a:p>
            <a:r>
              <a:rPr lang="en-CA" dirty="0">
                <a:solidFill>
                  <a:srgbClr val="FFFFFF"/>
                </a:solidFill>
              </a:rPr>
              <a:t>(5)</a:t>
            </a:r>
            <a:br>
              <a:rPr lang="en-CA" dirty="0">
                <a:solidFill>
                  <a:srgbClr val="FFFFFF"/>
                </a:solidFill>
              </a:rPr>
            </a:br>
            <a:r>
              <a:rPr lang="en-CA" b="1" dirty="0">
                <a:solidFill>
                  <a:srgbClr val="FFFFFF"/>
                </a:solidFill>
              </a:rPr>
              <a:t>Evaluation</a:t>
            </a:r>
          </a:p>
        </p:txBody>
      </p:sp>
    </p:spTree>
    <p:extLst>
      <p:ext uri="{BB962C8B-B14F-4D97-AF65-F5344CB8AC3E}">
        <p14:creationId xmlns:p14="http://schemas.microsoft.com/office/powerpoint/2010/main" val="830838535"/>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2" y="453981"/>
            <a:ext cx="6675120" cy="1877811"/>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CC61D42-1959-423D-AB28-29C40C3D8FEC}"/>
              </a:ext>
            </a:extLst>
          </p:cNvPr>
          <p:cNvSpPr>
            <a:spLocks noGrp="1"/>
          </p:cNvSpPr>
          <p:nvPr>
            <p:ph type="title"/>
          </p:nvPr>
        </p:nvSpPr>
        <p:spPr>
          <a:xfrm>
            <a:off x="731520" y="731520"/>
            <a:ext cx="6089904" cy="1426464"/>
          </a:xfrm>
        </p:spPr>
        <p:txBody>
          <a:bodyPr>
            <a:normAutofit/>
          </a:bodyPr>
          <a:lstStyle/>
          <a:p>
            <a:r>
              <a:rPr lang="en-CA" dirty="0">
                <a:solidFill>
                  <a:srgbClr val="FFFFFF"/>
                </a:solidFill>
              </a:rPr>
              <a:t>Conclusion – </a:t>
            </a:r>
            <a:br>
              <a:rPr lang="en-CA" dirty="0">
                <a:solidFill>
                  <a:srgbClr val="FFFFFF"/>
                </a:solidFill>
              </a:rPr>
            </a:br>
            <a:r>
              <a:rPr lang="en-CA" dirty="0">
                <a:solidFill>
                  <a:srgbClr val="FFFFFF"/>
                </a:solidFill>
              </a:rPr>
              <a:t>Answer to Question 1</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7100" y="461737"/>
            <a:ext cx="2149361" cy="1870055"/>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768" y="453155"/>
            <a:ext cx="2149358" cy="1878638"/>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80956"/>
            <a:ext cx="11264206"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837927C-870D-4714-836F-D3A19DC6FC25}"/>
              </a:ext>
            </a:extLst>
          </p:cNvPr>
          <p:cNvSpPr>
            <a:spLocks noGrp="1"/>
          </p:cNvSpPr>
          <p:nvPr>
            <p:ph idx="1"/>
          </p:nvPr>
        </p:nvSpPr>
        <p:spPr>
          <a:xfrm>
            <a:off x="789456" y="2798385"/>
            <a:ext cx="10597729" cy="3283260"/>
          </a:xfrm>
        </p:spPr>
        <p:txBody>
          <a:bodyPr anchor="ctr">
            <a:normAutofit/>
          </a:bodyPr>
          <a:lstStyle/>
          <a:p>
            <a:pPr marL="0" indent="0">
              <a:buNone/>
            </a:pPr>
            <a:r>
              <a:rPr lang="en-US" sz="2700" dirty="0">
                <a:latin typeface="Calibri"/>
                <a:cs typeface="Calibri"/>
              </a:rPr>
              <a:t>What was the common breed being taken in and what was the intake type it is associated with?</a:t>
            </a:r>
          </a:p>
          <a:p>
            <a:pPr marL="0" indent="0">
              <a:buNone/>
            </a:pPr>
            <a:r>
              <a:rPr lang="en-US" sz="2700" dirty="0">
                <a:solidFill>
                  <a:schemeClr val="accent1"/>
                </a:solidFill>
                <a:latin typeface="Calibri"/>
                <a:cs typeface="Calibri"/>
              </a:rPr>
              <a:t>The most common breed taken in is a Pit Bull Mix, which are often associated with them being strays.</a:t>
            </a:r>
            <a:endParaRPr lang="en-CA" sz="2700" dirty="0">
              <a:solidFill>
                <a:schemeClr val="accent1"/>
              </a:solidFill>
              <a:latin typeface="Calibri"/>
              <a:cs typeface="Calibri"/>
            </a:endParaRPr>
          </a:p>
        </p:txBody>
      </p:sp>
    </p:spTree>
    <p:extLst>
      <p:ext uri="{BB962C8B-B14F-4D97-AF65-F5344CB8AC3E}">
        <p14:creationId xmlns:p14="http://schemas.microsoft.com/office/powerpoint/2010/main" val="21982033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2" y="453981"/>
            <a:ext cx="6675120" cy="1877811"/>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CC61D42-1959-423D-AB28-29C40C3D8FEC}"/>
              </a:ext>
            </a:extLst>
          </p:cNvPr>
          <p:cNvSpPr>
            <a:spLocks noGrp="1"/>
          </p:cNvSpPr>
          <p:nvPr>
            <p:ph type="title"/>
          </p:nvPr>
        </p:nvSpPr>
        <p:spPr>
          <a:xfrm>
            <a:off x="731520" y="731520"/>
            <a:ext cx="6089904" cy="1426464"/>
          </a:xfrm>
        </p:spPr>
        <p:txBody>
          <a:bodyPr>
            <a:normAutofit/>
          </a:bodyPr>
          <a:lstStyle/>
          <a:p>
            <a:r>
              <a:rPr lang="en-CA" dirty="0">
                <a:solidFill>
                  <a:srgbClr val="FFFFFF"/>
                </a:solidFill>
              </a:rPr>
              <a:t>Conclusion – </a:t>
            </a:r>
            <a:br>
              <a:rPr lang="en-CA" dirty="0">
                <a:solidFill>
                  <a:srgbClr val="FFFFFF"/>
                </a:solidFill>
              </a:rPr>
            </a:br>
            <a:r>
              <a:rPr lang="en-CA" dirty="0">
                <a:solidFill>
                  <a:srgbClr val="FFFFFF"/>
                </a:solidFill>
              </a:rPr>
              <a:t>Answer to Question 2</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7100" y="461737"/>
            <a:ext cx="2149361" cy="1870055"/>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768" y="453155"/>
            <a:ext cx="2149358" cy="1878638"/>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80956"/>
            <a:ext cx="11264206"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837927C-870D-4714-836F-D3A19DC6FC25}"/>
              </a:ext>
            </a:extLst>
          </p:cNvPr>
          <p:cNvSpPr>
            <a:spLocks noGrp="1"/>
          </p:cNvSpPr>
          <p:nvPr>
            <p:ph idx="1"/>
          </p:nvPr>
        </p:nvSpPr>
        <p:spPr>
          <a:xfrm>
            <a:off x="789456" y="2798385"/>
            <a:ext cx="10597729" cy="3283260"/>
          </a:xfrm>
        </p:spPr>
        <p:txBody>
          <a:bodyPr anchor="ctr">
            <a:normAutofit/>
          </a:bodyPr>
          <a:lstStyle/>
          <a:p>
            <a:pPr marL="0" indent="0">
              <a:buNone/>
            </a:pPr>
            <a:r>
              <a:rPr lang="en-US" sz="2700" dirty="0">
                <a:latin typeface="Calibri"/>
                <a:cs typeface="Calibri"/>
              </a:rPr>
              <a:t>How much occurrence of euthanasia was done the past 5 years?</a:t>
            </a:r>
            <a:endParaRPr lang="en-CA" sz="2700" dirty="0">
              <a:latin typeface="Calibri"/>
              <a:cs typeface="Calibri"/>
            </a:endParaRPr>
          </a:p>
          <a:p>
            <a:pPr marL="0" indent="0">
              <a:buNone/>
            </a:pPr>
            <a:r>
              <a:rPr lang="en-US" sz="2700" dirty="0">
                <a:solidFill>
                  <a:schemeClr val="accent1"/>
                </a:solidFill>
                <a:latin typeface="Calibri"/>
                <a:cs typeface="Calibri"/>
              </a:rPr>
              <a:t>Occurrence of euthanasia peaked in</a:t>
            </a:r>
            <a:r>
              <a:rPr lang="en-US" sz="2700" b="0" i="0" dirty="0">
                <a:solidFill>
                  <a:schemeClr val="accent1"/>
                </a:solidFill>
                <a:effectLst/>
                <a:latin typeface="Calibri"/>
                <a:cs typeface="Calibri"/>
              </a:rPr>
              <a:t> 2018 with a total of 808 deaths based on the top five breeds often taken in. Overall, there has been a significant decrease of euthanasia within the 5 years span.</a:t>
            </a:r>
            <a:endParaRPr lang="en-CA" sz="2700" dirty="0">
              <a:solidFill>
                <a:schemeClr val="accent1"/>
              </a:solidFill>
              <a:latin typeface="Calibri"/>
              <a:cs typeface="Calibri"/>
            </a:endParaRPr>
          </a:p>
        </p:txBody>
      </p:sp>
    </p:spTree>
    <p:extLst>
      <p:ext uri="{BB962C8B-B14F-4D97-AF65-F5344CB8AC3E}">
        <p14:creationId xmlns:p14="http://schemas.microsoft.com/office/powerpoint/2010/main" val="35196958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6" name="Rectangle 2065">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2D40DD2-94A7-7608-C8E6-711074903371}"/>
              </a:ext>
            </a:extLst>
          </p:cNvPr>
          <p:cNvSpPr>
            <a:spLocks noGrp="1"/>
          </p:cNvSpPr>
          <p:nvPr>
            <p:ph idx="1"/>
          </p:nvPr>
        </p:nvSpPr>
        <p:spPr>
          <a:xfrm>
            <a:off x="804797" y="2414752"/>
            <a:ext cx="4619621" cy="2028496"/>
          </a:xfrm>
        </p:spPr>
        <p:txBody>
          <a:bodyPr anchor="ctr">
            <a:normAutofit/>
          </a:bodyPr>
          <a:lstStyle/>
          <a:p>
            <a:pPr marL="0" indent="0">
              <a:buNone/>
            </a:pPr>
            <a:r>
              <a:rPr lang="en-US" sz="4000" b="1" dirty="0"/>
              <a:t>THANK YOU</a:t>
            </a:r>
            <a:endParaRPr lang="en-CA" sz="4000" b="1" dirty="0"/>
          </a:p>
        </p:txBody>
      </p:sp>
      <p:pic>
        <p:nvPicPr>
          <p:cNvPr id="2050" name="Picture 2" descr="No description available.">
            <a:extLst>
              <a:ext uri="{FF2B5EF4-FFF2-40B4-BE49-F238E27FC236}">
                <a16:creationId xmlns:a16="http://schemas.microsoft.com/office/drawing/2014/main" id="{FBF205FB-8BBF-D352-A3D0-195CA6445D6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828" b="7913"/>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870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2" y="453981"/>
            <a:ext cx="6675120" cy="1877811"/>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CC61D42-1959-423D-AB28-29C40C3D8FEC}"/>
              </a:ext>
            </a:extLst>
          </p:cNvPr>
          <p:cNvSpPr>
            <a:spLocks noGrp="1"/>
          </p:cNvSpPr>
          <p:nvPr>
            <p:ph type="title"/>
          </p:nvPr>
        </p:nvSpPr>
        <p:spPr>
          <a:xfrm>
            <a:off x="731520" y="731520"/>
            <a:ext cx="6089904" cy="1426464"/>
          </a:xfrm>
        </p:spPr>
        <p:txBody>
          <a:bodyPr>
            <a:normAutofit/>
          </a:bodyPr>
          <a:lstStyle/>
          <a:p>
            <a:r>
              <a:rPr lang="en-CA" dirty="0">
                <a:solidFill>
                  <a:srgbClr val="FFFFFF"/>
                </a:solidFill>
              </a:rPr>
              <a:t>Introduction </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7100" y="461737"/>
            <a:ext cx="2149361" cy="1870055"/>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1">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768" y="453155"/>
            <a:ext cx="2149358" cy="1878638"/>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Rectangle 13">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80956"/>
            <a:ext cx="11264206"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837927C-870D-4714-836F-D3A19DC6FC25}"/>
              </a:ext>
            </a:extLst>
          </p:cNvPr>
          <p:cNvSpPr>
            <a:spLocks noGrp="1"/>
          </p:cNvSpPr>
          <p:nvPr>
            <p:ph idx="1"/>
          </p:nvPr>
        </p:nvSpPr>
        <p:spPr>
          <a:xfrm>
            <a:off x="4222676" y="2972513"/>
            <a:ext cx="7316909" cy="2935008"/>
          </a:xfrm>
        </p:spPr>
        <p:txBody>
          <a:bodyPr anchor="ctr">
            <a:normAutofit fontScale="85000" lnSpcReduction="10000"/>
          </a:bodyPr>
          <a:lstStyle/>
          <a:p>
            <a:pPr marL="0" indent="0">
              <a:buNone/>
            </a:pPr>
            <a:r>
              <a:rPr lang="en-US" sz="2700" b="0" i="0" dirty="0">
                <a:effectLst/>
                <a:latin typeface="Calibri"/>
                <a:cs typeface="Calibri"/>
              </a:rPr>
              <a:t>Due to </a:t>
            </a:r>
            <a:r>
              <a:rPr lang="en-US" sz="2700" b="1" i="0" dirty="0">
                <a:effectLst/>
                <a:latin typeface="Calibri"/>
                <a:cs typeface="Calibri"/>
              </a:rPr>
              <a:t>insufficient facilities</a:t>
            </a:r>
            <a:r>
              <a:rPr lang="en-US" sz="2700" b="0" i="0" dirty="0">
                <a:effectLst/>
                <a:latin typeface="Calibri"/>
                <a:cs typeface="Calibri"/>
              </a:rPr>
              <a:t>, numerous animals brought to shelters are </a:t>
            </a:r>
            <a:r>
              <a:rPr lang="en-US" sz="2700" b="1" i="0" dirty="0">
                <a:effectLst/>
                <a:latin typeface="Calibri"/>
                <a:cs typeface="Calibri"/>
              </a:rPr>
              <a:t>euthanized</a:t>
            </a:r>
            <a:r>
              <a:rPr lang="en-US" sz="2700" b="0" i="0" dirty="0">
                <a:effectLst/>
                <a:latin typeface="Calibri"/>
                <a:cs typeface="Calibri"/>
              </a:rPr>
              <a:t>, while </a:t>
            </a:r>
            <a:r>
              <a:rPr lang="en-US" sz="2700" dirty="0">
                <a:latin typeface="Calibri"/>
                <a:cs typeface="Calibri"/>
              </a:rPr>
              <a:t>natural deaths occur resulting from poor shelter conditions. Moreover, the existing number of animals shelters fails to adequately accommodate the increasing influx of rescued animals under the circumstances where the adoption rate is decreasing. This case study explores for solutions based on previous shelter management model to </a:t>
            </a:r>
            <a:r>
              <a:rPr lang="en-US" sz="2700" b="1" dirty="0">
                <a:latin typeface="Calibri"/>
                <a:cs typeface="Calibri"/>
              </a:rPr>
              <a:t>develop a new mode</a:t>
            </a:r>
            <a:r>
              <a:rPr lang="en-US" sz="2700" dirty="0">
                <a:latin typeface="Calibri"/>
                <a:cs typeface="Calibri"/>
              </a:rPr>
              <a:t>l </a:t>
            </a:r>
            <a:r>
              <a:rPr lang="en-US" sz="2700" b="1" dirty="0">
                <a:latin typeface="Calibri"/>
                <a:cs typeface="Calibri"/>
              </a:rPr>
              <a:t>that optimizes shelter capacity</a:t>
            </a:r>
            <a:r>
              <a:rPr lang="en-US" sz="2700" dirty="0">
                <a:latin typeface="Calibri"/>
                <a:cs typeface="Calibri"/>
              </a:rPr>
              <a:t> and ensures equitable distribution of animals within various shelters.</a:t>
            </a:r>
            <a:endParaRPr lang="en-CA" sz="2700" dirty="0">
              <a:latin typeface="Calibri"/>
              <a:cs typeface="Calibri"/>
            </a:endParaRPr>
          </a:p>
        </p:txBody>
      </p:sp>
      <p:sp>
        <p:nvSpPr>
          <p:cNvPr id="4" name="Content Placeholder 2">
            <a:extLst>
              <a:ext uri="{FF2B5EF4-FFF2-40B4-BE49-F238E27FC236}">
                <a16:creationId xmlns:a16="http://schemas.microsoft.com/office/drawing/2014/main" id="{E04A2830-383A-3804-011E-40539B30A117}"/>
              </a:ext>
            </a:extLst>
          </p:cNvPr>
          <p:cNvSpPr txBox="1">
            <a:spLocks/>
          </p:cNvSpPr>
          <p:nvPr/>
        </p:nvSpPr>
        <p:spPr>
          <a:xfrm>
            <a:off x="941856" y="2950785"/>
            <a:ext cx="10597729" cy="328326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CA" sz="2700" dirty="0">
              <a:latin typeface="Calibri"/>
              <a:cs typeface="Calibri"/>
            </a:endParaRPr>
          </a:p>
        </p:txBody>
      </p:sp>
      <p:pic>
        <p:nvPicPr>
          <p:cNvPr id="1026" name="Picture 2" descr="More than 600 homeless dogs and cats stretch AARCS to limit | CBC News">
            <a:extLst>
              <a:ext uri="{FF2B5EF4-FFF2-40B4-BE49-F238E27FC236}">
                <a16:creationId xmlns:a16="http://schemas.microsoft.com/office/drawing/2014/main" id="{27D443A6-D0D6-7F51-C09C-AF34502CBF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086" y="2851631"/>
            <a:ext cx="3176772" cy="3176772"/>
          </a:xfrm>
          <a:prstGeom prst="rect">
            <a:avLst/>
          </a:prstGeom>
          <a:ln w="38100" cap="sq">
            <a:solidFill>
              <a:srgbClr val="000000"/>
            </a:solidFill>
            <a:prstDash val="solid"/>
            <a:miter lim="800000"/>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9654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2" y="453981"/>
            <a:ext cx="6675120" cy="1877811"/>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CC61D42-1959-423D-AB28-29C40C3D8FEC}"/>
              </a:ext>
            </a:extLst>
          </p:cNvPr>
          <p:cNvSpPr>
            <a:spLocks noGrp="1"/>
          </p:cNvSpPr>
          <p:nvPr>
            <p:ph type="title"/>
          </p:nvPr>
        </p:nvSpPr>
        <p:spPr>
          <a:xfrm>
            <a:off x="731519" y="731520"/>
            <a:ext cx="6398273" cy="1426464"/>
          </a:xfrm>
        </p:spPr>
        <p:txBody>
          <a:bodyPr>
            <a:normAutofit/>
          </a:bodyPr>
          <a:lstStyle/>
          <a:p>
            <a:r>
              <a:rPr lang="en-CA" sz="4000" dirty="0">
                <a:solidFill>
                  <a:srgbClr val="FFFFFF"/>
                </a:solidFill>
              </a:rPr>
              <a:t>5W 1H Analysis</a:t>
            </a:r>
            <a:br>
              <a:rPr lang="en-CA" sz="4000" dirty="0">
                <a:solidFill>
                  <a:srgbClr val="FFFFFF"/>
                </a:solidFill>
              </a:rPr>
            </a:br>
            <a:r>
              <a:rPr lang="en-CA" sz="4000" dirty="0">
                <a:solidFill>
                  <a:srgbClr val="FFFFFF"/>
                </a:solidFill>
              </a:rPr>
              <a:t>1 – </a:t>
            </a:r>
            <a:r>
              <a:rPr lang="en-US" sz="4000" dirty="0">
                <a:solidFill>
                  <a:srgbClr val="FFFFFF"/>
                </a:solidFill>
              </a:rPr>
              <a:t>Who</a:t>
            </a:r>
            <a:endParaRPr lang="en-CA" sz="4000" dirty="0">
              <a:solidFill>
                <a:srgbClr val="FFFFFF"/>
              </a:solidFill>
            </a:endParaRP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7100" y="461737"/>
            <a:ext cx="2149361" cy="1870055"/>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768" y="453155"/>
            <a:ext cx="2149358" cy="1878638"/>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80956"/>
            <a:ext cx="11264206"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6" name="Content Placeholder 5">
            <a:extLst>
              <a:ext uri="{FF2B5EF4-FFF2-40B4-BE49-F238E27FC236}">
                <a16:creationId xmlns:a16="http://schemas.microsoft.com/office/drawing/2014/main" id="{DA733954-731A-4E94-99F4-DD1402118A33}"/>
              </a:ext>
            </a:extLst>
          </p:cNvPr>
          <p:cNvGraphicFramePr>
            <a:graphicFrameLocks noGrp="1"/>
          </p:cNvGraphicFramePr>
          <p:nvPr>
            <p:ph idx="1"/>
            <p:extLst>
              <p:ext uri="{D42A27DB-BD31-4B8C-83A1-F6EECF244321}">
                <p14:modId xmlns:p14="http://schemas.microsoft.com/office/powerpoint/2010/main" val="3425982673"/>
              </p:ext>
            </p:extLst>
          </p:nvPr>
        </p:nvGraphicFramePr>
        <p:xfrm>
          <a:off x="609640" y="3429000"/>
          <a:ext cx="8262622" cy="2018499"/>
        </p:xfrm>
        <a:graphic>
          <a:graphicData uri="http://schemas.openxmlformats.org/drawingml/2006/table">
            <a:tbl>
              <a:tblPr firstRow="1" bandRow="1">
                <a:tableStyleId>{C083E6E3-FA7D-4D7B-A595-EF9225AFEA82}</a:tableStyleId>
              </a:tblPr>
              <a:tblGrid>
                <a:gridCol w="522622">
                  <a:extLst>
                    <a:ext uri="{9D8B030D-6E8A-4147-A177-3AD203B41FA5}">
                      <a16:colId xmlns:a16="http://schemas.microsoft.com/office/drawing/2014/main" val="132850126"/>
                    </a:ext>
                  </a:extLst>
                </a:gridCol>
                <a:gridCol w="2412000">
                  <a:extLst>
                    <a:ext uri="{9D8B030D-6E8A-4147-A177-3AD203B41FA5}">
                      <a16:colId xmlns:a16="http://schemas.microsoft.com/office/drawing/2014/main" val="2577973472"/>
                    </a:ext>
                  </a:extLst>
                </a:gridCol>
                <a:gridCol w="5328000">
                  <a:extLst>
                    <a:ext uri="{9D8B030D-6E8A-4147-A177-3AD203B41FA5}">
                      <a16:colId xmlns:a16="http://schemas.microsoft.com/office/drawing/2014/main" val="3264490754"/>
                    </a:ext>
                  </a:extLst>
                </a:gridCol>
              </a:tblGrid>
              <a:tr h="288357">
                <a:tc>
                  <a:txBody>
                    <a:bodyPr/>
                    <a:lstStyle/>
                    <a:p>
                      <a:r>
                        <a:rPr lang="en-US" sz="1200" dirty="0"/>
                        <a:t>#</a:t>
                      </a:r>
                    </a:p>
                  </a:txBody>
                  <a:tcPr/>
                </a:tc>
                <a:tc>
                  <a:txBody>
                    <a:bodyPr/>
                    <a:lstStyle/>
                    <a:p>
                      <a:r>
                        <a:rPr lang="en-US" sz="1200" dirty="0"/>
                        <a:t>Question</a:t>
                      </a:r>
                    </a:p>
                  </a:txBody>
                  <a:tcPr/>
                </a:tc>
                <a:tc>
                  <a:txBody>
                    <a:bodyPr/>
                    <a:lstStyle/>
                    <a:p>
                      <a:r>
                        <a:rPr lang="en-US" sz="1200" dirty="0"/>
                        <a:t>Answer</a:t>
                      </a:r>
                    </a:p>
                  </a:txBody>
                  <a:tcPr/>
                </a:tc>
                <a:extLst>
                  <a:ext uri="{0D108BD9-81ED-4DB2-BD59-A6C34878D82A}">
                    <a16:rowId xmlns:a16="http://schemas.microsoft.com/office/drawing/2014/main" val="3234149977"/>
                  </a:ext>
                </a:extLst>
              </a:tr>
              <a:tr h="480595">
                <a:tc>
                  <a:txBody>
                    <a:bodyPr/>
                    <a:lstStyle/>
                    <a:p>
                      <a:r>
                        <a:rPr lang="en-US" sz="1200" b="1" dirty="0"/>
                        <a:t>Q1.1</a:t>
                      </a:r>
                    </a:p>
                  </a:txBody>
                  <a:tcPr/>
                </a:tc>
                <a:tc>
                  <a:txBody>
                    <a:bodyPr/>
                    <a:lstStyle/>
                    <a:p>
                      <a:r>
                        <a:rPr lang="en-US" sz="1200" dirty="0"/>
                        <a:t>Who is involved?</a:t>
                      </a:r>
                    </a:p>
                  </a:txBody>
                  <a:tcPr/>
                </a:tc>
                <a:tc>
                  <a:txBody>
                    <a:bodyPr/>
                    <a:lstStyle/>
                    <a:p>
                      <a:r>
                        <a:rPr lang="en-US" sz="1200" dirty="0">
                          <a:solidFill>
                            <a:schemeClr val="accent1"/>
                          </a:solidFill>
                        </a:rPr>
                        <a:t>Anyone considering to adopt a pet, associated to managing animal shelters, veterinarians and shelter staffs, and animals.</a:t>
                      </a:r>
                    </a:p>
                  </a:txBody>
                  <a:tcPr/>
                </a:tc>
                <a:extLst>
                  <a:ext uri="{0D108BD9-81ED-4DB2-BD59-A6C34878D82A}">
                    <a16:rowId xmlns:a16="http://schemas.microsoft.com/office/drawing/2014/main" val="1285076396"/>
                  </a:ext>
                </a:extLst>
              </a:tr>
              <a:tr h="480595">
                <a:tc>
                  <a:txBody>
                    <a:bodyPr/>
                    <a:lstStyle/>
                    <a:p>
                      <a:r>
                        <a:rPr lang="en-US" sz="1200" b="1" dirty="0"/>
                        <a:t>Q1.2</a:t>
                      </a:r>
                    </a:p>
                  </a:txBody>
                  <a:tcPr/>
                </a:tc>
                <a:tc>
                  <a:txBody>
                    <a:bodyPr/>
                    <a:lstStyle/>
                    <a:p>
                      <a:r>
                        <a:rPr lang="en-US" sz="1200" dirty="0"/>
                        <a:t>Who is affected?</a:t>
                      </a:r>
                    </a:p>
                  </a:txBody>
                  <a:tcPr/>
                </a:tc>
                <a:tc>
                  <a:txBody>
                    <a:bodyPr/>
                    <a:lstStyle/>
                    <a:p>
                      <a:r>
                        <a:rPr lang="en-US" sz="1200" dirty="0">
                          <a:solidFill>
                            <a:schemeClr val="accent1"/>
                          </a:solidFill>
                        </a:rPr>
                        <a:t>Anyone associated to managing animal shelters, veterinarians and shelter staffs, and animals.</a:t>
                      </a:r>
                      <a:endParaRPr lang="en-US" sz="1200" b="0" dirty="0">
                        <a:solidFill>
                          <a:schemeClr val="accent1"/>
                        </a:solidFill>
                      </a:endParaRPr>
                    </a:p>
                  </a:txBody>
                  <a:tcPr/>
                </a:tc>
                <a:extLst>
                  <a:ext uri="{0D108BD9-81ED-4DB2-BD59-A6C34878D82A}">
                    <a16:rowId xmlns:a16="http://schemas.microsoft.com/office/drawing/2014/main" val="560721380"/>
                  </a:ext>
                </a:extLst>
              </a:tr>
              <a:tr h="4805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Q1.3</a:t>
                      </a:r>
                    </a:p>
                  </a:txBody>
                  <a:tcPr/>
                </a:tc>
                <a:tc>
                  <a:txBody>
                    <a:bodyPr/>
                    <a:lstStyle/>
                    <a:p>
                      <a:r>
                        <a:rPr lang="en-US" sz="1200" dirty="0"/>
                        <a:t>Who will benefit?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Anyone associated to managing animal shelters, veterinarians and shelter staffs, and animals.</a:t>
                      </a:r>
                      <a:endParaRPr lang="en-US" sz="1200" b="0" dirty="0">
                        <a:solidFill>
                          <a:schemeClr val="accent1"/>
                        </a:solidFill>
                      </a:endParaRPr>
                    </a:p>
                  </a:txBody>
                  <a:tcPr/>
                </a:tc>
                <a:extLst>
                  <a:ext uri="{0D108BD9-81ED-4DB2-BD59-A6C34878D82A}">
                    <a16:rowId xmlns:a16="http://schemas.microsoft.com/office/drawing/2014/main" val="1901711666"/>
                  </a:ext>
                </a:extLst>
              </a:tr>
              <a:tr h="2883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Q1.4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Who will be harmed?</a:t>
                      </a:r>
                    </a:p>
                  </a:txBody>
                  <a:tcPr/>
                </a:tc>
                <a:tc>
                  <a:txBody>
                    <a:bodyPr/>
                    <a:lstStyle/>
                    <a:p>
                      <a:r>
                        <a:rPr lang="en-US" sz="1200" dirty="0">
                          <a:solidFill>
                            <a:schemeClr val="accent1"/>
                          </a:solidFill>
                        </a:rPr>
                        <a:t>Animals.</a:t>
                      </a:r>
                    </a:p>
                  </a:txBody>
                  <a:tcPr/>
                </a:tc>
                <a:extLst>
                  <a:ext uri="{0D108BD9-81ED-4DB2-BD59-A6C34878D82A}">
                    <a16:rowId xmlns:a16="http://schemas.microsoft.com/office/drawing/2014/main" val="1747657050"/>
                  </a:ext>
                </a:extLst>
              </a:tr>
            </a:tbl>
          </a:graphicData>
        </a:graphic>
      </p:graphicFrame>
      <p:pic>
        <p:nvPicPr>
          <p:cNvPr id="4" name="Picture 3" descr="Dog posing for a photograph">
            <a:extLst>
              <a:ext uri="{FF2B5EF4-FFF2-40B4-BE49-F238E27FC236}">
                <a16:creationId xmlns:a16="http://schemas.microsoft.com/office/drawing/2014/main" id="{90649CFB-8453-8E6D-964C-1E714C3FA2FA}"/>
              </a:ext>
            </a:extLst>
          </p:cNvPr>
          <p:cNvPicPr>
            <a:picLocks noChangeAspect="1"/>
          </p:cNvPicPr>
          <p:nvPr/>
        </p:nvPicPr>
        <p:blipFill rotWithShape="1">
          <a:blip r:embed="rId3">
            <a:extLst>
              <a:ext uri="{28A0092B-C50C-407E-A947-70E740481C1C}">
                <a14:useLocalDpi xmlns:a14="http://schemas.microsoft.com/office/drawing/2010/main" val="0"/>
              </a:ext>
            </a:extLst>
          </a:blip>
          <a:srcRect l="16664" r="16664"/>
          <a:stretch/>
        </p:blipFill>
        <p:spPr>
          <a:xfrm>
            <a:off x="9073694" y="3214249"/>
            <a:ext cx="2448000" cy="2448000"/>
          </a:xfrm>
          <a:prstGeom prst="ellipse">
            <a:avLst/>
          </a:prstGeom>
        </p:spPr>
      </p:pic>
    </p:spTree>
    <p:extLst>
      <p:ext uri="{BB962C8B-B14F-4D97-AF65-F5344CB8AC3E}">
        <p14:creationId xmlns:p14="http://schemas.microsoft.com/office/powerpoint/2010/main" val="1924877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2" y="453981"/>
            <a:ext cx="6675120" cy="1877811"/>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CC61D42-1959-423D-AB28-29C40C3D8FEC}"/>
              </a:ext>
            </a:extLst>
          </p:cNvPr>
          <p:cNvSpPr>
            <a:spLocks noGrp="1"/>
          </p:cNvSpPr>
          <p:nvPr>
            <p:ph type="title"/>
          </p:nvPr>
        </p:nvSpPr>
        <p:spPr>
          <a:xfrm>
            <a:off x="731519" y="731520"/>
            <a:ext cx="6398273" cy="1426464"/>
          </a:xfrm>
        </p:spPr>
        <p:txBody>
          <a:bodyPr>
            <a:normAutofit/>
          </a:bodyPr>
          <a:lstStyle/>
          <a:p>
            <a:r>
              <a:rPr lang="en-CA" sz="4000" dirty="0">
                <a:solidFill>
                  <a:srgbClr val="FFFFFF"/>
                </a:solidFill>
              </a:rPr>
              <a:t>5W 1H Analysis</a:t>
            </a:r>
            <a:br>
              <a:rPr lang="en-CA" sz="4000" dirty="0">
                <a:solidFill>
                  <a:srgbClr val="FFFFFF"/>
                </a:solidFill>
              </a:rPr>
            </a:br>
            <a:r>
              <a:rPr lang="en-CA" sz="4000" dirty="0">
                <a:solidFill>
                  <a:srgbClr val="FFFFFF"/>
                </a:solidFill>
              </a:rPr>
              <a:t>2 – </a:t>
            </a:r>
            <a:r>
              <a:rPr lang="en-US" sz="4000" dirty="0">
                <a:solidFill>
                  <a:srgbClr val="FFFFFF"/>
                </a:solidFill>
              </a:rPr>
              <a:t>What</a:t>
            </a:r>
            <a:endParaRPr lang="en-CA" sz="4000" dirty="0">
              <a:solidFill>
                <a:srgbClr val="FFFFFF"/>
              </a:solidFill>
            </a:endParaRP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7100" y="461737"/>
            <a:ext cx="2149361" cy="1870055"/>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768" y="453155"/>
            <a:ext cx="2149358" cy="1878638"/>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80956"/>
            <a:ext cx="11264206"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6" name="Content Placeholder 5">
            <a:extLst>
              <a:ext uri="{FF2B5EF4-FFF2-40B4-BE49-F238E27FC236}">
                <a16:creationId xmlns:a16="http://schemas.microsoft.com/office/drawing/2014/main" id="{DA733954-731A-4E94-99F4-DD1402118A33}"/>
              </a:ext>
            </a:extLst>
          </p:cNvPr>
          <p:cNvGraphicFramePr>
            <a:graphicFrameLocks noGrp="1"/>
          </p:cNvGraphicFramePr>
          <p:nvPr>
            <p:ph idx="1"/>
            <p:extLst>
              <p:ext uri="{D42A27DB-BD31-4B8C-83A1-F6EECF244321}">
                <p14:modId xmlns:p14="http://schemas.microsoft.com/office/powerpoint/2010/main" val="2932673887"/>
              </p:ext>
            </p:extLst>
          </p:nvPr>
        </p:nvGraphicFramePr>
        <p:xfrm>
          <a:off x="3271844" y="2558657"/>
          <a:ext cx="8262000" cy="3762720"/>
        </p:xfrm>
        <a:graphic>
          <a:graphicData uri="http://schemas.openxmlformats.org/drawingml/2006/table">
            <a:tbl>
              <a:tblPr firstRow="1" bandRow="1">
                <a:tableStyleId>{C083E6E3-FA7D-4D7B-A595-EF9225AFEA82}</a:tableStyleId>
              </a:tblPr>
              <a:tblGrid>
                <a:gridCol w="522000">
                  <a:extLst>
                    <a:ext uri="{9D8B030D-6E8A-4147-A177-3AD203B41FA5}">
                      <a16:colId xmlns:a16="http://schemas.microsoft.com/office/drawing/2014/main" val="132850126"/>
                    </a:ext>
                  </a:extLst>
                </a:gridCol>
                <a:gridCol w="2412000">
                  <a:extLst>
                    <a:ext uri="{9D8B030D-6E8A-4147-A177-3AD203B41FA5}">
                      <a16:colId xmlns:a16="http://schemas.microsoft.com/office/drawing/2014/main" val="2577973472"/>
                    </a:ext>
                  </a:extLst>
                </a:gridCol>
                <a:gridCol w="5328000">
                  <a:extLst>
                    <a:ext uri="{9D8B030D-6E8A-4147-A177-3AD203B41FA5}">
                      <a16:colId xmlns:a16="http://schemas.microsoft.com/office/drawing/2014/main" val="3264490754"/>
                    </a:ext>
                  </a:extLst>
                </a:gridCol>
              </a:tblGrid>
              <a:tr h="288000">
                <a:tc>
                  <a:txBody>
                    <a:bodyPr/>
                    <a:lstStyle/>
                    <a:p>
                      <a:r>
                        <a:rPr lang="en-US" sz="1200" dirty="0"/>
                        <a:t>#</a:t>
                      </a:r>
                    </a:p>
                  </a:txBody>
                  <a:tcPr/>
                </a:tc>
                <a:tc>
                  <a:txBody>
                    <a:bodyPr/>
                    <a:lstStyle/>
                    <a:p>
                      <a:r>
                        <a:rPr lang="en-US" sz="1200" dirty="0"/>
                        <a:t>Question</a:t>
                      </a:r>
                    </a:p>
                  </a:txBody>
                  <a:tcPr/>
                </a:tc>
                <a:tc>
                  <a:txBody>
                    <a:bodyPr/>
                    <a:lstStyle/>
                    <a:p>
                      <a:r>
                        <a:rPr lang="en-US" sz="1200" dirty="0"/>
                        <a:t>Answer</a:t>
                      </a:r>
                    </a:p>
                  </a:txBody>
                  <a:tcPr/>
                </a:tc>
                <a:extLst>
                  <a:ext uri="{0D108BD9-81ED-4DB2-BD59-A6C34878D82A}">
                    <a16:rowId xmlns:a16="http://schemas.microsoft.com/office/drawing/2014/main" val="3234149977"/>
                  </a:ext>
                </a:extLst>
              </a:tr>
              <a:tr h="333576">
                <a:tc>
                  <a:txBody>
                    <a:bodyPr/>
                    <a:lstStyle/>
                    <a:p>
                      <a:r>
                        <a:rPr lang="en-US" sz="1200" b="1" dirty="0"/>
                        <a:t>Q2.1</a:t>
                      </a:r>
                    </a:p>
                  </a:txBody>
                  <a:tcPr/>
                </a:tc>
                <a:tc>
                  <a:txBody>
                    <a:bodyPr/>
                    <a:lstStyle/>
                    <a:p>
                      <a:r>
                        <a:rPr lang="en-US" sz="1200" dirty="0"/>
                        <a:t>What is your topic narrowed down in a simple phrase/sentence?</a:t>
                      </a:r>
                    </a:p>
                  </a:txBody>
                  <a:tcPr/>
                </a:tc>
                <a:tc>
                  <a:txBody>
                    <a:bodyPr/>
                    <a:lstStyle/>
                    <a:p>
                      <a:r>
                        <a:rPr lang="en-US" sz="1200" dirty="0">
                          <a:solidFill>
                            <a:schemeClr val="accent1"/>
                          </a:solidFill>
                        </a:rPr>
                        <a:t>The insufficient number of facilities leads the animals entering the shelter to be euthanized.</a:t>
                      </a:r>
                    </a:p>
                  </a:txBody>
                  <a:tcPr/>
                </a:tc>
                <a:extLst>
                  <a:ext uri="{0D108BD9-81ED-4DB2-BD59-A6C34878D82A}">
                    <a16:rowId xmlns:a16="http://schemas.microsoft.com/office/drawing/2014/main" val="1285076396"/>
                  </a:ext>
                </a:extLst>
              </a:tr>
              <a:tr h="600437">
                <a:tc>
                  <a:txBody>
                    <a:bodyPr/>
                    <a:lstStyle/>
                    <a:p>
                      <a:r>
                        <a:rPr lang="en-US" sz="1200" b="1" dirty="0"/>
                        <a:t>Q2.2</a:t>
                      </a:r>
                    </a:p>
                  </a:txBody>
                  <a:tcPr/>
                </a:tc>
                <a:tc>
                  <a:txBody>
                    <a:bodyPr/>
                    <a:lstStyle/>
                    <a:p>
                      <a:r>
                        <a:rPr lang="en-US" sz="1200" dirty="0"/>
                        <a:t>What does your topic involve? (i.e. What are the different parts to it?)</a:t>
                      </a:r>
                    </a:p>
                  </a:txBody>
                  <a:tcPr/>
                </a:tc>
                <a:tc>
                  <a:txBody>
                    <a:bodyPr/>
                    <a:lstStyle/>
                    <a:p>
                      <a:pPr marL="0" indent="0">
                        <a:buFont typeface="Arial" panose="020B0604020202020204" pitchFamily="34" charset="0"/>
                        <a:buNone/>
                      </a:pPr>
                      <a:r>
                        <a:rPr lang="en-US" sz="1200" dirty="0">
                          <a:solidFill>
                            <a:schemeClr val="accent1"/>
                          </a:solidFill>
                        </a:rPr>
                        <a:t>The infrastructure for the animal shelters cannot be expanded</a:t>
                      </a:r>
                    </a:p>
                    <a:p>
                      <a:pPr marL="742950" lvl="1" indent="-285750">
                        <a:buFont typeface="Courier New" panose="02070309020205020404" pitchFamily="49" charset="0"/>
                        <a:buChar char="o"/>
                      </a:pPr>
                      <a:r>
                        <a:rPr lang="en-US" sz="1200" dirty="0">
                          <a:solidFill>
                            <a:schemeClr val="accent1"/>
                          </a:solidFill>
                        </a:rPr>
                        <a:t>Minimum budget</a:t>
                      </a:r>
                    </a:p>
                    <a:p>
                      <a:pPr marL="742950" lvl="1" indent="-285750">
                        <a:buFont typeface="Courier New" panose="02070309020205020404" pitchFamily="49" charset="0"/>
                        <a:buChar char="o"/>
                      </a:pPr>
                      <a:r>
                        <a:rPr lang="en-US" sz="1200" dirty="0">
                          <a:solidFill>
                            <a:schemeClr val="accent1"/>
                          </a:solidFill>
                        </a:rPr>
                        <a:t>Low adoption rate</a:t>
                      </a:r>
                    </a:p>
                    <a:p>
                      <a:pPr marL="742950" lvl="1" indent="-285750">
                        <a:buFont typeface="Courier New" panose="02070309020205020404" pitchFamily="49" charset="0"/>
                        <a:buChar char="o"/>
                      </a:pPr>
                      <a:r>
                        <a:rPr lang="en-US" sz="1200" dirty="0">
                          <a:solidFill>
                            <a:schemeClr val="accent1"/>
                          </a:solidFill>
                        </a:rPr>
                        <a:t>High expenses for animal care</a:t>
                      </a:r>
                    </a:p>
                  </a:txBody>
                  <a:tcPr/>
                </a:tc>
                <a:extLst>
                  <a:ext uri="{0D108BD9-81ED-4DB2-BD59-A6C34878D82A}">
                    <a16:rowId xmlns:a16="http://schemas.microsoft.com/office/drawing/2014/main" val="560721380"/>
                  </a:ext>
                </a:extLst>
              </a:tr>
              <a:tr h="733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Q2.3</a:t>
                      </a:r>
                    </a:p>
                  </a:txBody>
                  <a:tcPr/>
                </a:tc>
                <a:tc>
                  <a:txBody>
                    <a:bodyPr/>
                    <a:lstStyle/>
                    <a:p>
                      <a:r>
                        <a:rPr lang="en-US" sz="1200" dirty="0"/>
                        <a:t>What is it similar to / different from?</a:t>
                      </a:r>
                    </a:p>
                  </a:txBody>
                  <a:tcPr/>
                </a:tc>
                <a:tc>
                  <a:txBody>
                    <a:bodyPr/>
                    <a:lstStyle/>
                    <a:p>
                      <a:pPr marL="285750" indent="-285750">
                        <a:buFont typeface="Arial" panose="020B0604020202020204" pitchFamily="34" charset="0"/>
                        <a:buChar char="•"/>
                      </a:pPr>
                      <a:r>
                        <a:rPr lang="en-US" sz="1200" dirty="0">
                          <a:solidFill>
                            <a:schemeClr val="accent1"/>
                          </a:solidFill>
                        </a:rPr>
                        <a:t>This case study has the same nature as wildlife rehabilitation centers in terms of managing available capacity and intake of rescued animals.</a:t>
                      </a:r>
                    </a:p>
                    <a:p>
                      <a:pPr marL="285750" indent="-285750">
                        <a:buFont typeface="Arial" panose="020B0604020202020204" pitchFamily="34" charset="0"/>
                        <a:buChar char="•"/>
                      </a:pPr>
                      <a:r>
                        <a:rPr lang="en-US" sz="1200" dirty="0">
                          <a:solidFill>
                            <a:schemeClr val="accent1"/>
                          </a:solidFill>
                        </a:rPr>
                        <a:t>The case study is different from marine conservation organization which works to protect and preserve marine ecosystems and the diverse species that inhabit them.</a:t>
                      </a:r>
                    </a:p>
                  </a:txBody>
                  <a:tcPr/>
                </a:tc>
                <a:extLst>
                  <a:ext uri="{0D108BD9-81ED-4DB2-BD59-A6C34878D82A}">
                    <a16:rowId xmlns:a16="http://schemas.microsoft.com/office/drawing/2014/main" val="1901711666"/>
                  </a:ext>
                </a:extLst>
              </a:tr>
              <a:tr h="8672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Q2.4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What might be affected/changed by your topic?</a:t>
                      </a:r>
                    </a:p>
                  </a:txBody>
                  <a:tcPr/>
                </a:tc>
                <a:tc>
                  <a:txBody>
                    <a:bodyPr/>
                    <a:lstStyle/>
                    <a:p>
                      <a:r>
                        <a:rPr lang="en-US" sz="1200" dirty="0">
                          <a:solidFill>
                            <a:schemeClr val="accent1"/>
                          </a:solidFill>
                        </a:rPr>
                        <a:t>The situation can be changed dependent on public interest in animal welfare.</a:t>
                      </a:r>
                    </a:p>
                    <a:p>
                      <a:pPr marL="742950" lvl="1" indent="-285750">
                        <a:buFont typeface="Courier New" panose="02070309020205020404" pitchFamily="49" charset="0"/>
                        <a:buChar char="o"/>
                      </a:pPr>
                      <a:r>
                        <a:rPr lang="en-US" sz="1200" dirty="0">
                          <a:solidFill>
                            <a:schemeClr val="accent1"/>
                          </a:solidFill>
                        </a:rPr>
                        <a:t>Optimizing available capacity and enabling equitable distribution of animals within various shelters.</a:t>
                      </a:r>
                    </a:p>
                    <a:p>
                      <a:pPr marL="742950" lvl="1" indent="-285750">
                        <a:buFont typeface="Courier New" panose="02070309020205020404" pitchFamily="49" charset="0"/>
                        <a:buChar char="o"/>
                      </a:pPr>
                      <a:r>
                        <a:rPr lang="en-US" sz="1200" dirty="0">
                          <a:solidFill>
                            <a:schemeClr val="accent1"/>
                          </a:solidFill>
                        </a:rPr>
                        <a:t>Perception towards companion animals</a:t>
                      </a:r>
                    </a:p>
                    <a:p>
                      <a:pPr marL="742950" lvl="1" indent="-285750">
                        <a:buFont typeface="Courier New" panose="02070309020205020404" pitchFamily="49" charset="0"/>
                        <a:buChar char="o"/>
                      </a:pPr>
                      <a:r>
                        <a:rPr lang="en-US" sz="1200" dirty="0">
                          <a:solidFill>
                            <a:schemeClr val="accent1"/>
                          </a:solidFill>
                        </a:rPr>
                        <a:t>Increase media promotion</a:t>
                      </a:r>
                    </a:p>
                    <a:p>
                      <a:pPr marL="742950" lvl="1" indent="-285750">
                        <a:buFont typeface="Courier New" panose="02070309020205020404" pitchFamily="49" charset="0"/>
                        <a:buChar char="o"/>
                      </a:pPr>
                      <a:r>
                        <a:rPr lang="en-US" sz="1200" dirty="0">
                          <a:solidFill>
                            <a:schemeClr val="accent1"/>
                          </a:solidFill>
                        </a:rPr>
                        <a:t>Policy measures</a:t>
                      </a:r>
                    </a:p>
                  </a:txBody>
                  <a:tcPr/>
                </a:tc>
                <a:extLst>
                  <a:ext uri="{0D108BD9-81ED-4DB2-BD59-A6C34878D82A}">
                    <a16:rowId xmlns:a16="http://schemas.microsoft.com/office/drawing/2014/main" val="3127282056"/>
                  </a:ext>
                </a:extLst>
              </a:tr>
            </a:tbl>
          </a:graphicData>
        </a:graphic>
      </p:graphicFrame>
      <p:pic>
        <p:nvPicPr>
          <p:cNvPr id="4" name="Picture 3" descr="Dog on grass">
            <a:extLst>
              <a:ext uri="{FF2B5EF4-FFF2-40B4-BE49-F238E27FC236}">
                <a16:creationId xmlns:a16="http://schemas.microsoft.com/office/drawing/2014/main" id="{B4AF52F9-4E1B-528D-41A6-8DBFC8DE7290}"/>
              </a:ext>
            </a:extLst>
          </p:cNvPr>
          <p:cNvPicPr>
            <a:picLocks noChangeAspect="1"/>
          </p:cNvPicPr>
          <p:nvPr/>
        </p:nvPicPr>
        <p:blipFill rotWithShape="1">
          <a:blip r:embed="rId3">
            <a:extLst>
              <a:ext uri="{28A0092B-C50C-407E-A947-70E740481C1C}">
                <a14:useLocalDpi xmlns:a14="http://schemas.microsoft.com/office/drawing/2010/main" val="0"/>
              </a:ext>
            </a:extLst>
          </a:blip>
          <a:srcRect l="2619" r="2619"/>
          <a:stretch/>
        </p:blipFill>
        <p:spPr>
          <a:xfrm>
            <a:off x="641382" y="3216017"/>
            <a:ext cx="2448000" cy="2448000"/>
          </a:xfrm>
          <a:prstGeom prst="ellipse">
            <a:avLst/>
          </a:prstGeom>
        </p:spPr>
      </p:pic>
    </p:spTree>
    <p:extLst>
      <p:ext uri="{BB962C8B-B14F-4D97-AF65-F5344CB8AC3E}">
        <p14:creationId xmlns:p14="http://schemas.microsoft.com/office/powerpoint/2010/main" val="30187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2" y="453981"/>
            <a:ext cx="6675120" cy="1877811"/>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CC61D42-1959-423D-AB28-29C40C3D8FEC}"/>
              </a:ext>
            </a:extLst>
          </p:cNvPr>
          <p:cNvSpPr>
            <a:spLocks noGrp="1"/>
          </p:cNvSpPr>
          <p:nvPr>
            <p:ph type="title"/>
          </p:nvPr>
        </p:nvSpPr>
        <p:spPr>
          <a:xfrm>
            <a:off x="731519" y="731520"/>
            <a:ext cx="6398273" cy="1426464"/>
          </a:xfrm>
        </p:spPr>
        <p:txBody>
          <a:bodyPr>
            <a:normAutofit/>
          </a:bodyPr>
          <a:lstStyle/>
          <a:p>
            <a:r>
              <a:rPr lang="en-CA" sz="4000" dirty="0">
                <a:solidFill>
                  <a:srgbClr val="FFFFFF"/>
                </a:solidFill>
              </a:rPr>
              <a:t>5W 1H Analysis</a:t>
            </a:r>
            <a:br>
              <a:rPr lang="en-CA" sz="4000" dirty="0">
                <a:solidFill>
                  <a:srgbClr val="FFFFFF"/>
                </a:solidFill>
              </a:rPr>
            </a:br>
            <a:r>
              <a:rPr lang="en-CA" sz="4000" dirty="0">
                <a:solidFill>
                  <a:srgbClr val="FFFFFF"/>
                </a:solidFill>
              </a:rPr>
              <a:t>3 –</a:t>
            </a:r>
            <a:r>
              <a:rPr lang="en-US" sz="4000" dirty="0">
                <a:solidFill>
                  <a:srgbClr val="FFFFFF"/>
                </a:solidFill>
              </a:rPr>
              <a:t>When</a:t>
            </a:r>
            <a:endParaRPr lang="en-CA" sz="4000" dirty="0">
              <a:solidFill>
                <a:srgbClr val="FFFFFF"/>
              </a:solidFill>
            </a:endParaRP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7100" y="461737"/>
            <a:ext cx="2149361" cy="1870055"/>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768" y="453155"/>
            <a:ext cx="2149358" cy="1878638"/>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80956"/>
            <a:ext cx="11264206"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6" name="Content Placeholder 5">
            <a:extLst>
              <a:ext uri="{FF2B5EF4-FFF2-40B4-BE49-F238E27FC236}">
                <a16:creationId xmlns:a16="http://schemas.microsoft.com/office/drawing/2014/main" id="{DA733954-731A-4E94-99F4-DD1402118A33}"/>
              </a:ext>
            </a:extLst>
          </p:cNvPr>
          <p:cNvGraphicFramePr>
            <a:graphicFrameLocks noGrp="1"/>
          </p:cNvGraphicFramePr>
          <p:nvPr>
            <p:ph idx="1"/>
            <p:extLst>
              <p:ext uri="{D42A27DB-BD31-4B8C-83A1-F6EECF244321}">
                <p14:modId xmlns:p14="http://schemas.microsoft.com/office/powerpoint/2010/main" val="2438446007"/>
              </p:ext>
            </p:extLst>
          </p:nvPr>
        </p:nvGraphicFramePr>
        <p:xfrm>
          <a:off x="626977" y="3564497"/>
          <a:ext cx="8262000" cy="1751040"/>
        </p:xfrm>
        <a:graphic>
          <a:graphicData uri="http://schemas.openxmlformats.org/drawingml/2006/table">
            <a:tbl>
              <a:tblPr firstRow="1" bandRow="1">
                <a:tableStyleId>{C083E6E3-FA7D-4D7B-A595-EF9225AFEA82}</a:tableStyleId>
              </a:tblPr>
              <a:tblGrid>
                <a:gridCol w="522000">
                  <a:extLst>
                    <a:ext uri="{9D8B030D-6E8A-4147-A177-3AD203B41FA5}">
                      <a16:colId xmlns:a16="http://schemas.microsoft.com/office/drawing/2014/main" val="132850126"/>
                    </a:ext>
                  </a:extLst>
                </a:gridCol>
                <a:gridCol w="2412000">
                  <a:extLst>
                    <a:ext uri="{9D8B030D-6E8A-4147-A177-3AD203B41FA5}">
                      <a16:colId xmlns:a16="http://schemas.microsoft.com/office/drawing/2014/main" val="2577973472"/>
                    </a:ext>
                  </a:extLst>
                </a:gridCol>
                <a:gridCol w="5328000">
                  <a:extLst>
                    <a:ext uri="{9D8B030D-6E8A-4147-A177-3AD203B41FA5}">
                      <a16:colId xmlns:a16="http://schemas.microsoft.com/office/drawing/2014/main" val="3264490754"/>
                    </a:ext>
                  </a:extLst>
                </a:gridCol>
              </a:tblGrid>
              <a:tr h="288000">
                <a:tc>
                  <a:txBody>
                    <a:bodyPr/>
                    <a:lstStyle/>
                    <a:p>
                      <a:r>
                        <a:rPr lang="en-US" sz="1200" dirty="0"/>
                        <a:t>#</a:t>
                      </a:r>
                    </a:p>
                  </a:txBody>
                  <a:tcPr/>
                </a:tc>
                <a:tc>
                  <a:txBody>
                    <a:bodyPr/>
                    <a:lstStyle/>
                    <a:p>
                      <a:r>
                        <a:rPr lang="en-US" sz="1200" dirty="0"/>
                        <a:t>Question</a:t>
                      </a:r>
                    </a:p>
                  </a:txBody>
                  <a:tcPr/>
                </a:tc>
                <a:tc>
                  <a:txBody>
                    <a:bodyPr/>
                    <a:lstStyle/>
                    <a:p>
                      <a:r>
                        <a:rPr lang="en-US" sz="1200" dirty="0"/>
                        <a:t>Answer</a:t>
                      </a:r>
                    </a:p>
                  </a:txBody>
                  <a:tcPr/>
                </a:tc>
                <a:extLst>
                  <a:ext uri="{0D108BD9-81ED-4DB2-BD59-A6C34878D82A}">
                    <a16:rowId xmlns:a16="http://schemas.microsoft.com/office/drawing/2014/main" val="3234149977"/>
                  </a:ext>
                </a:extLst>
              </a:tr>
              <a:tr h="370840">
                <a:tc>
                  <a:txBody>
                    <a:bodyPr/>
                    <a:lstStyle/>
                    <a:p>
                      <a:r>
                        <a:rPr lang="en-US" sz="1200" b="1" dirty="0"/>
                        <a:t>Q3.1</a:t>
                      </a:r>
                    </a:p>
                  </a:txBody>
                  <a:tcPr/>
                </a:tc>
                <a:tc>
                  <a:txBody>
                    <a:bodyPr/>
                    <a:lstStyle/>
                    <a:p>
                      <a:r>
                        <a:rPr lang="en-US" sz="1200" dirty="0"/>
                        <a:t>When does this take place? When did this take place? When will it take place? When should this take place?</a:t>
                      </a:r>
                    </a:p>
                  </a:txBody>
                  <a:tcPr/>
                </a:tc>
                <a:tc>
                  <a:txBody>
                    <a:bodyPr/>
                    <a:lstStyle/>
                    <a:p>
                      <a:r>
                        <a:rPr lang="en-US" sz="1200" dirty="0" err="1">
                          <a:solidFill>
                            <a:schemeClr val="accent1"/>
                          </a:solidFill>
                        </a:rPr>
                        <a:t>Euthanization</a:t>
                      </a:r>
                      <a:r>
                        <a:rPr lang="en-US" sz="1200" dirty="0">
                          <a:solidFill>
                            <a:schemeClr val="accent1"/>
                          </a:solidFill>
                        </a:rPr>
                        <a:t> is inevitable once shelter is not able to operate and accommodate in a level to meet the animal’s basic needs.</a:t>
                      </a:r>
                    </a:p>
                    <a:p>
                      <a:pPr marL="742950" lvl="1" indent="-285750">
                        <a:buFont typeface="Arial" panose="020B0604020202020204" pitchFamily="34" charset="0"/>
                        <a:buChar char="•"/>
                      </a:pPr>
                      <a:r>
                        <a:rPr lang="en-US" sz="1200" dirty="0">
                          <a:solidFill>
                            <a:schemeClr val="accent1"/>
                          </a:solidFill>
                        </a:rPr>
                        <a:t>Overcrowding</a:t>
                      </a:r>
                    </a:p>
                    <a:p>
                      <a:pPr marL="742950" lvl="1" indent="-285750">
                        <a:buFont typeface="Arial" panose="020B0604020202020204" pitchFamily="34" charset="0"/>
                        <a:buChar char="•"/>
                      </a:pPr>
                      <a:r>
                        <a:rPr lang="en-US" sz="1200" dirty="0">
                          <a:solidFill>
                            <a:schemeClr val="accent1"/>
                          </a:solidFill>
                        </a:rPr>
                        <a:t>Minimum budget</a:t>
                      </a:r>
                    </a:p>
                    <a:p>
                      <a:pPr marL="742950" lvl="1" indent="-285750">
                        <a:buFont typeface="Arial" panose="020B0604020202020204" pitchFamily="34" charset="0"/>
                        <a:buChar char="•"/>
                      </a:pPr>
                      <a:endParaRPr lang="en-US" sz="1200" dirty="0">
                        <a:solidFill>
                          <a:schemeClr val="accent1"/>
                        </a:solidFill>
                      </a:endParaRPr>
                    </a:p>
                  </a:txBody>
                  <a:tcPr/>
                </a:tc>
                <a:extLst>
                  <a:ext uri="{0D108BD9-81ED-4DB2-BD59-A6C34878D82A}">
                    <a16:rowId xmlns:a16="http://schemas.microsoft.com/office/drawing/2014/main" val="1285076396"/>
                  </a:ext>
                </a:extLst>
              </a:tr>
              <a:tr h="370840">
                <a:tc>
                  <a:txBody>
                    <a:bodyPr/>
                    <a:lstStyle/>
                    <a:p>
                      <a:r>
                        <a:rPr lang="en-US" sz="1200" b="1" dirty="0"/>
                        <a:t>Q3.2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Does when this takes place affect the topic?</a:t>
                      </a:r>
                    </a:p>
                  </a:txBody>
                  <a:tcPr/>
                </a:tc>
                <a:tc>
                  <a:txBody>
                    <a:bodyPr/>
                    <a:lstStyle/>
                    <a:p>
                      <a:r>
                        <a:rPr lang="en-US" sz="1200" dirty="0">
                          <a:solidFill>
                            <a:schemeClr val="accent1"/>
                          </a:solidFill>
                        </a:rPr>
                        <a:t>Yes, the timing can vary depending when shelters may eventually receive more funding, if people decides to adopt, facility expansion, etc.</a:t>
                      </a:r>
                    </a:p>
                  </a:txBody>
                  <a:tcPr/>
                </a:tc>
                <a:extLst>
                  <a:ext uri="{0D108BD9-81ED-4DB2-BD59-A6C34878D82A}">
                    <a16:rowId xmlns:a16="http://schemas.microsoft.com/office/drawing/2014/main" val="560721380"/>
                  </a:ext>
                </a:extLst>
              </a:tr>
            </a:tbl>
          </a:graphicData>
        </a:graphic>
      </p:graphicFrame>
      <p:pic>
        <p:nvPicPr>
          <p:cNvPr id="4" name="Picture 3" descr="Cat resting on a blanket">
            <a:extLst>
              <a:ext uri="{FF2B5EF4-FFF2-40B4-BE49-F238E27FC236}">
                <a16:creationId xmlns:a16="http://schemas.microsoft.com/office/drawing/2014/main" id="{DF399D9A-BCA7-0EB0-4243-9286B857DEF8}"/>
              </a:ext>
            </a:extLst>
          </p:cNvPr>
          <p:cNvPicPr>
            <a:picLocks noChangeAspect="1"/>
          </p:cNvPicPr>
          <p:nvPr/>
        </p:nvPicPr>
        <p:blipFill rotWithShape="1">
          <a:blip r:embed="rId3">
            <a:extLst>
              <a:ext uri="{28A0092B-C50C-407E-A947-70E740481C1C}">
                <a14:useLocalDpi xmlns:a14="http://schemas.microsoft.com/office/drawing/2010/main" val="0"/>
              </a:ext>
            </a:extLst>
          </a:blip>
          <a:srcRect l="14179" r="14179"/>
          <a:stretch/>
        </p:blipFill>
        <p:spPr>
          <a:xfrm>
            <a:off x="9057034" y="3216017"/>
            <a:ext cx="2448000" cy="2448000"/>
          </a:xfrm>
          <a:prstGeom prst="ellipse">
            <a:avLst/>
          </a:prstGeom>
        </p:spPr>
      </p:pic>
    </p:spTree>
    <p:extLst>
      <p:ext uri="{BB962C8B-B14F-4D97-AF65-F5344CB8AC3E}">
        <p14:creationId xmlns:p14="http://schemas.microsoft.com/office/powerpoint/2010/main" val="64293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2" y="453981"/>
            <a:ext cx="6675120" cy="1877811"/>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CC61D42-1959-423D-AB28-29C40C3D8FEC}"/>
              </a:ext>
            </a:extLst>
          </p:cNvPr>
          <p:cNvSpPr>
            <a:spLocks noGrp="1"/>
          </p:cNvSpPr>
          <p:nvPr>
            <p:ph type="title"/>
          </p:nvPr>
        </p:nvSpPr>
        <p:spPr>
          <a:xfrm>
            <a:off x="731519" y="731520"/>
            <a:ext cx="6398273" cy="1426464"/>
          </a:xfrm>
        </p:spPr>
        <p:txBody>
          <a:bodyPr>
            <a:normAutofit/>
          </a:bodyPr>
          <a:lstStyle/>
          <a:p>
            <a:r>
              <a:rPr lang="en-CA" sz="4000" dirty="0">
                <a:solidFill>
                  <a:srgbClr val="FFFFFF"/>
                </a:solidFill>
              </a:rPr>
              <a:t>5W 1H Analysis</a:t>
            </a:r>
            <a:br>
              <a:rPr lang="en-CA" sz="4000" dirty="0">
                <a:solidFill>
                  <a:srgbClr val="FFFFFF"/>
                </a:solidFill>
              </a:rPr>
            </a:br>
            <a:r>
              <a:rPr lang="en-CA" sz="4000" dirty="0">
                <a:solidFill>
                  <a:srgbClr val="FFFFFF"/>
                </a:solidFill>
              </a:rPr>
              <a:t>4 – </a:t>
            </a:r>
            <a:r>
              <a:rPr lang="en-US" sz="4000" dirty="0">
                <a:solidFill>
                  <a:srgbClr val="FFFFFF"/>
                </a:solidFill>
              </a:rPr>
              <a:t>Where</a:t>
            </a:r>
            <a:endParaRPr lang="en-CA" sz="4000" dirty="0">
              <a:solidFill>
                <a:srgbClr val="FFFFFF"/>
              </a:solidFill>
            </a:endParaRP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7100" y="461737"/>
            <a:ext cx="2149361" cy="1870055"/>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768" y="453155"/>
            <a:ext cx="2149358" cy="1878638"/>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80956"/>
            <a:ext cx="11264206"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6" name="Content Placeholder 5">
            <a:extLst>
              <a:ext uri="{FF2B5EF4-FFF2-40B4-BE49-F238E27FC236}">
                <a16:creationId xmlns:a16="http://schemas.microsoft.com/office/drawing/2014/main" id="{DA733954-731A-4E94-99F4-DD1402118A33}"/>
              </a:ext>
            </a:extLst>
          </p:cNvPr>
          <p:cNvGraphicFramePr>
            <a:graphicFrameLocks noGrp="1"/>
          </p:cNvGraphicFramePr>
          <p:nvPr>
            <p:ph idx="1"/>
            <p:extLst>
              <p:ext uri="{D42A27DB-BD31-4B8C-83A1-F6EECF244321}">
                <p14:modId xmlns:p14="http://schemas.microsoft.com/office/powerpoint/2010/main" val="2397534628"/>
              </p:ext>
            </p:extLst>
          </p:nvPr>
        </p:nvGraphicFramePr>
        <p:xfrm>
          <a:off x="3287373" y="3747377"/>
          <a:ext cx="8262000" cy="1385280"/>
        </p:xfrm>
        <a:graphic>
          <a:graphicData uri="http://schemas.openxmlformats.org/drawingml/2006/table">
            <a:tbl>
              <a:tblPr firstRow="1" bandRow="1">
                <a:tableStyleId>{C083E6E3-FA7D-4D7B-A595-EF9225AFEA82}</a:tableStyleId>
              </a:tblPr>
              <a:tblGrid>
                <a:gridCol w="522000">
                  <a:extLst>
                    <a:ext uri="{9D8B030D-6E8A-4147-A177-3AD203B41FA5}">
                      <a16:colId xmlns:a16="http://schemas.microsoft.com/office/drawing/2014/main" val="132850126"/>
                    </a:ext>
                  </a:extLst>
                </a:gridCol>
                <a:gridCol w="2412000">
                  <a:extLst>
                    <a:ext uri="{9D8B030D-6E8A-4147-A177-3AD203B41FA5}">
                      <a16:colId xmlns:a16="http://schemas.microsoft.com/office/drawing/2014/main" val="2577973472"/>
                    </a:ext>
                  </a:extLst>
                </a:gridCol>
                <a:gridCol w="5328000">
                  <a:extLst>
                    <a:ext uri="{9D8B030D-6E8A-4147-A177-3AD203B41FA5}">
                      <a16:colId xmlns:a16="http://schemas.microsoft.com/office/drawing/2014/main" val="3264490754"/>
                    </a:ext>
                  </a:extLst>
                </a:gridCol>
              </a:tblGrid>
              <a:tr h="288000">
                <a:tc>
                  <a:txBody>
                    <a:bodyPr/>
                    <a:lstStyle/>
                    <a:p>
                      <a:r>
                        <a:rPr lang="en-US" sz="1200" dirty="0"/>
                        <a:t>#</a:t>
                      </a:r>
                    </a:p>
                  </a:txBody>
                  <a:tcPr/>
                </a:tc>
                <a:tc>
                  <a:txBody>
                    <a:bodyPr/>
                    <a:lstStyle/>
                    <a:p>
                      <a:r>
                        <a:rPr lang="en-US" sz="1200" dirty="0"/>
                        <a:t>Question</a:t>
                      </a:r>
                    </a:p>
                  </a:txBody>
                  <a:tcPr/>
                </a:tc>
                <a:tc>
                  <a:txBody>
                    <a:bodyPr/>
                    <a:lstStyle/>
                    <a:p>
                      <a:r>
                        <a:rPr lang="en-US" sz="1200" dirty="0"/>
                        <a:t>Answer</a:t>
                      </a:r>
                    </a:p>
                  </a:txBody>
                  <a:tcPr/>
                </a:tc>
                <a:extLst>
                  <a:ext uri="{0D108BD9-81ED-4DB2-BD59-A6C34878D82A}">
                    <a16:rowId xmlns:a16="http://schemas.microsoft.com/office/drawing/2014/main" val="3234149977"/>
                  </a:ext>
                </a:extLst>
              </a:tr>
              <a:tr h="370840">
                <a:tc>
                  <a:txBody>
                    <a:bodyPr/>
                    <a:lstStyle/>
                    <a:p>
                      <a:r>
                        <a:rPr lang="en-US" sz="1200" b="1" dirty="0"/>
                        <a:t>Q4.1</a:t>
                      </a:r>
                    </a:p>
                  </a:txBody>
                  <a:tcPr/>
                </a:tc>
                <a:tc>
                  <a:txBody>
                    <a:bodyPr/>
                    <a:lstStyle/>
                    <a:p>
                      <a:r>
                        <a:rPr lang="en-US" sz="1200" dirty="0"/>
                        <a:t>Where does this take place? (Where did it …. Where will it … Where should it ….?)</a:t>
                      </a:r>
                    </a:p>
                  </a:txBody>
                  <a:tcPr/>
                </a:tc>
                <a:tc>
                  <a:txBody>
                    <a:bodyPr/>
                    <a:lstStyle/>
                    <a:p>
                      <a:r>
                        <a:rPr lang="en-US" sz="1200" dirty="0" err="1">
                          <a:solidFill>
                            <a:schemeClr val="accent1"/>
                          </a:solidFill>
                        </a:rPr>
                        <a:t>Euthanization</a:t>
                      </a:r>
                      <a:r>
                        <a:rPr lang="en-US" sz="1200" dirty="0">
                          <a:solidFill>
                            <a:schemeClr val="accent1"/>
                          </a:solidFill>
                        </a:rPr>
                        <a:t> can happen everywhere and anywhere.</a:t>
                      </a:r>
                    </a:p>
                  </a:txBody>
                  <a:tcPr/>
                </a:tc>
                <a:extLst>
                  <a:ext uri="{0D108BD9-81ED-4DB2-BD59-A6C34878D82A}">
                    <a16:rowId xmlns:a16="http://schemas.microsoft.com/office/drawing/2014/main" val="1285076396"/>
                  </a:ext>
                </a:extLst>
              </a:tr>
              <a:tr h="370840">
                <a:tc>
                  <a:txBody>
                    <a:bodyPr/>
                    <a:lstStyle/>
                    <a:p>
                      <a:r>
                        <a:rPr lang="en-US" sz="1200" b="1" dirty="0"/>
                        <a:t>Q4.2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Does it matter where it takes place? Is it affected by location?</a:t>
                      </a:r>
                    </a:p>
                  </a:txBody>
                  <a:tcPr/>
                </a:tc>
                <a:tc>
                  <a:txBody>
                    <a:bodyPr/>
                    <a:lstStyle/>
                    <a:p>
                      <a:r>
                        <a:rPr lang="en-US" sz="1200" dirty="0">
                          <a:solidFill>
                            <a:schemeClr val="accent1"/>
                          </a:solidFill>
                        </a:rPr>
                        <a:t>Yes, there are different laws and policies that can restrict abandonment of animals which is regulated under an Animal Protection Act or Criminal Code.</a:t>
                      </a:r>
                    </a:p>
                  </a:txBody>
                  <a:tcPr/>
                </a:tc>
                <a:extLst>
                  <a:ext uri="{0D108BD9-81ED-4DB2-BD59-A6C34878D82A}">
                    <a16:rowId xmlns:a16="http://schemas.microsoft.com/office/drawing/2014/main" val="560721380"/>
                  </a:ext>
                </a:extLst>
              </a:tr>
            </a:tbl>
          </a:graphicData>
        </a:graphic>
      </p:graphicFrame>
      <p:pic>
        <p:nvPicPr>
          <p:cNvPr id="4" name="Picture 3" descr="British Shorthair on orange background">
            <a:extLst>
              <a:ext uri="{FF2B5EF4-FFF2-40B4-BE49-F238E27FC236}">
                <a16:creationId xmlns:a16="http://schemas.microsoft.com/office/drawing/2014/main" id="{672AF29A-A0C8-A813-D71E-B80D4B97C059}"/>
              </a:ext>
            </a:extLst>
          </p:cNvPr>
          <p:cNvPicPr>
            <a:picLocks noChangeAspect="1"/>
          </p:cNvPicPr>
          <p:nvPr/>
        </p:nvPicPr>
        <p:blipFill rotWithShape="1">
          <a:blip r:embed="rId3">
            <a:extLst>
              <a:ext uri="{28A0092B-C50C-407E-A947-70E740481C1C}">
                <a14:useLocalDpi xmlns:a14="http://schemas.microsoft.com/office/drawing/2010/main" val="0"/>
              </a:ext>
            </a:extLst>
          </a:blip>
          <a:srcRect l="16667" r="16667"/>
          <a:stretch/>
        </p:blipFill>
        <p:spPr>
          <a:xfrm>
            <a:off x="665621" y="3216017"/>
            <a:ext cx="2448000" cy="2448000"/>
          </a:xfrm>
          <a:prstGeom prst="ellipse">
            <a:avLst/>
          </a:prstGeom>
        </p:spPr>
      </p:pic>
    </p:spTree>
    <p:extLst>
      <p:ext uri="{BB962C8B-B14F-4D97-AF65-F5344CB8AC3E}">
        <p14:creationId xmlns:p14="http://schemas.microsoft.com/office/powerpoint/2010/main" val="3558917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2" y="453981"/>
            <a:ext cx="6675120" cy="1877811"/>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CC61D42-1959-423D-AB28-29C40C3D8FEC}"/>
              </a:ext>
            </a:extLst>
          </p:cNvPr>
          <p:cNvSpPr>
            <a:spLocks noGrp="1"/>
          </p:cNvSpPr>
          <p:nvPr>
            <p:ph type="title"/>
          </p:nvPr>
        </p:nvSpPr>
        <p:spPr>
          <a:xfrm>
            <a:off x="731519" y="731520"/>
            <a:ext cx="6398273" cy="1426464"/>
          </a:xfrm>
        </p:spPr>
        <p:txBody>
          <a:bodyPr>
            <a:normAutofit/>
          </a:bodyPr>
          <a:lstStyle/>
          <a:p>
            <a:r>
              <a:rPr lang="en-CA" sz="4000" dirty="0">
                <a:solidFill>
                  <a:srgbClr val="FFFFFF"/>
                </a:solidFill>
              </a:rPr>
              <a:t>5W 1H Analysis</a:t>
            </a:r>
            <a:br>
              <a:rPr lang="en-CA" sz="4000" dirty="0">
                <a:solidFill>
                  <a:srgbClr val="FFFFFF"/>
                </a:solidFill>
              </a:rPr>
            </a:br>
            <a:r>
              <a:rPr lang="en-CA" sz="4000" dirty="0">
                <a:solidFill>
                  <a:srgbClr val="FFFFFF"/>
                </a:solidFill>
              </a:rPr>
              <a:t>5 – </a:t>
            </a:r>
            <a:r>
              <a:rPr lang="en-US" sz="4000" dirty="0">
                <a:solidFill>
                  <a:srgbClr val="FFFFFF"/>
                </a:solidFill>
              </a:rPr>
              <a:t>Why</a:t>
            </a:r>
            <a:endParaRPr lang="en-CA" sz="4000" dirty="0">
              <a:solidFill>
                <a:srgbClr val="FFFFFF"/>
              </a:solidFill>
            </a:endParaRP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7100" y="461737"/>
            <a:ext cx="2149361" cy="1870055"/>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768" y="453155"/>
            <a:ext cx="2149358" cy="1878638"/>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80956"/>
            <a:ext cx="11264206"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6" name="Content Placeholder 5">
            <a:extLst>
              <a:ext uri="{FF2B5EF4-FFF2-40B4-BE49-F238E27FC236}">
                <a16:creationId xmlns:a16="http://schemas.microsoft.com/office/drawing/2014/main" id="{DA733954-731A-4E94-99F4-DD1402118A33}"/>
              </a:ext>
            </a:extLst>
          </p:cNvPr>
          <p:cNvGraphicFramePr>
            <a:graphicFrameLocks noGrp="1"/>
          </p:cNvGraphicFramePr>
          <p:nvPr>
            <p:ph idx="1"/>
            <p:extLst>
              <p:ext uri="{D42A27DB-BD31-4B8C-83A1-F6EECF244321}">
                <p14:modId xmlns:p14="http://schemas.microsoft.com/office/powerpoint/2010/main" val="2255034316"/>
              </p:ext>
            </p:extLst>
          </p:nvPr>
        </p:nvGraphicFramePr>
        <p:xfrm>
          <a:off x="632806" y="3564497"/>
          <a:ext cx="8262000" cy="1751040"/>
        </p:xfrm>
        <a:graphic>
          <a:graphicData uri="http://schemas.openxmlformats.org/drawingml/2006/table">
            <a:tbl>
              <a:tblPr firstRow="1" bandRow="1">
                <a:tableStyleId>{C083E6E3-FA7D-4D7B-A595-EF9225AFEA82}</a:tableStyleId>
              </a:tblPr>
              <a:tblGrid>
                <a:gridCol w="522000">
                  <a:extLst>
                    <a:ext uri="{9D8B030D-6E8A-4147-A177-3AD203B41FA5}">
                      <a16:colId xmlns:a16="http://schemas.microsoft.com/office/drawing/2014/main" val="132850126"/>
                    </a:ext>
                  </a:extLst>
                </a:gridCol>
                <a:gridCol w="2412000">
                  <a:extLst>
                    <a:ext uri="{9D8B030D-6E8A-4147-A177-3AD203B41FA5}">
                      <a16:colId xmlns:a16="http://schemas.microsoft.com/office/drawing/2014/main" val="2577973472"/>
                    </a:ext>
                  </a:extLst>
                </a:gridCol>
                <a:gridCol w="5328000">
                  <a:extLst>
                    <a:ext uri="{9D8B030D-6E8A-4147-A177-3AD203B41FA5}">
                      <a16:colId xmlns:a16="http://schemas.microsoft.com/office/drawing/2014/main" val="3264490754"/>
                    </a:ext>
                  </a:extLst>
                </a:gridCol>
              </a:tblGrid>
              <a:tr h="288000">
                <a:tc>
                  <a:txBody>
                    <a:bodyPr/>
                    <a:lstStyle/>
                    <a:p>
                      <a:r>
                        <a:rPr lang="en-US" sz="1200" dirty="0"/>
                        <a:t>#</a:t>
                      </a:r>
                    </a:p>
                  </a:txBody>
                  <a:tcPr/>
                </a:tc>
                <a:tc>
                  <a:txBody>
                    <a:bodyPr/>
                    <a:lstStyle/>
                    <a:p>
                      <a:r>
                        <a:rPr lang="en-US" sz="1200" dirty="0"/>
                        <a:t>Question</a:t>
                      </a:r>
                    </a:p>
                  </a:txBody>
                  <a:tcPr/>
                </a:tc>
                <a:tc>
                  <a:txBody>
                    <a:bodyPr/>
                    <a:lstStyle/>
                    <a:p>
                      <a:r>
                        <a:rPr lang="en-US" sz="1200" dirty="0"/>
                        <a:t>Answer</a:t>
                      </a:r>
                    </a:p>
                  </a:txBody>
                  <a:tcPr/>
                </a:tc>
                <a:extLst>
                  <a:ext uri="{0D108BD9-81ED-4DB2-BD59-A6C34878D82A}">
                    <a16:rowId xmlns:a16="http://schemas.microsoft.com/office/drawing/2014/main" val="3234149977"/>
                  </a:ext>
                </a:extLst>
              </a:tr>
              <a:tr h="370840">
                <a:tc>
                  <a:txBody>
                    <a:bodyPr/>
                    <a:lstStyle/>
                    <a:p>
                      <a:r>
                        <a:rPr lang="en-US" sz="1200" b="1" dirty="0"/>
                        <a:t>Q5.1</a:t>
                      </a:r>
                    </a:p>
                  </a:txBody>
                  <a:tcPr/>
                </a:tc>
                <a:tc>
                  <a:txBody>
                    <a:bodyPr/>
                    <a:lstStyle/>
                    <a:p>
                      <a:r>
                        <a:rPr lang="en-US" sz="1200" dirty="0"/>
                        <a:t>Why is this topic important? Why does it matter?</a:t>
                      </a:r>
                    </a:p>
                  </a:txBody>
                  <a:tcPr/>
                </a:tc>
                <a:tc>
                  <a:txBody>
                    <a:bodyPr/>
                    <a:lstStyle/>
                    <a:p>
                      <a:r>
                        <a:rPr lang="en-US" sz="1200" dirty="0">
                          <a:solidFill>
                            <a:schemeClr val="accent1"/>
                          </a:solidFill>
                        </a:rPr>
                        <a:t>“In a sustainable society, animal welfare, as well as human well-being, can become sustainability measures because we can judge how mature society is from its attitude toward animals that are weaker than humans”</a:t>
                      </a:r>
                    </a:p>
                  </a:txBody>
                  <a:tcPr/>
                </a:tc>
                <a:extLst>
                  <a:ext uri="{0D108BD9-81ED-4DB2-BD59-A6C34878D82A}">
                    <a16:rowId xmlns:a16="http://schemas.microsoft.com/office/drawing/2014/main" val="1285076396"/>
                  </a:ext>
                </a:extLst>
              </a:tr>
              <a:tr h="370840">
                <a:tc>
                  <a:txBody>
                    <a:bodyPr/>
                    <a:lstStyle/>
                    <a:p>
                      <a:r>
                        <a:rPr lang="en-US" sz="1200" b="1" dirty="0"/>
                        <a:t>Q5.2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Why do certain things happen? (What are some causes and effects within the topic?)</a:t>
                      </a:r>
                    </a:p>
                  </a:txBody>
                  <a:tcPr/>
                </a:tc>
                <a:tc>
                  <a:txBody>
                    <a:bodyPr/>
                    <a:lstStyle/>
                    <a:p>
                      <a:r>
                        <a:rPr lang="en-US" sz="1200" dirty="0">
                          <a:solidFill>
                            <a:schemeClr val="accent1"/>
                          </a:solidFill>
                        </a:rPr>
                        <a:t>Increased intake of rescued animals within animal shelters.</a:t>
                      </a:r>
                    </a:p>
                    <a:p>
                      <a:pPr marL="742950" lvl="1" indent="-285750">
                        <a:buFont typeface="Courier New" panose="02070309020205020404" pitchFamily="49" charset="0"/>
                        <a:buChar char="o"/>
                      </a:pPr>
                      <a:r>
                        <a:rPr lang="en-US" sz="1200" dirty="0">
                          <a:solidFill>
                            <a:schemeClr val="accent1"/>
                          </a:solidFill>
                        </a:rPr>
                        <a:t>Abandonment</a:t>
                      </a:r>
                    </a:p>
                    <a:p>
                      <a:pPr marL="742950" lvl="1" indent="-285750">
                        <a:buFont typeface="Courier New" panose="02070309020205020404" pitchFamily="49" charset="0"/>
                        <a:buChar char="o"/>
                      </a:pPr>
                      <a:r>
                        <a:rPr lang="en-US" sz="1200" dirty="0">
                          <a:solidFill>
                            <a:schemeClr val="accent1"/>
                          </a:solidFill>
                        </a:rPr>
                        <a:t>Financial Stability</a:t>
                      </a:r>
                    </a:p>
                    <a:p>
                      <a:pPr marL="742950" lvl="1" indent="-285750">
                        <a:buFont typeface="Courier New" panose="02070309020205020404" pitchFamily="49" charset="0"/>
                        <a:buChar char="o"/>
                      </a:pPr>
                      <a:r>
                        <a:rPr lang="en-US" sz="1200" dirty="0">
                          <a:solidFill>
                            <a:schemeClr val="accent1"/>
                          </a:solidFill>
                        </a:rPr>
                        <a:t>Overbreeding</a:t>
                      </a:r>
                    </a:p>
                  </a:txBody>
                  <a:tcPr/>
                </a:tc>
                <a:extLst>
                  <a:ext uri="{0D108BD9-81ED-4DB2-BD59-A6C34878D82A}">
                    <a16:rowId xmlns:a16="http://schemas.microsoft.com/office/drawing/2014/main" val="560721380"/>
                  </a:ext>
                </a:extLst>
              </a:tr>
            </a:tbl>
          </a:graphicData>
        </a:graphic>
      </p:graphicFrame>
      <p:pic>
        <p:nvPicPr>
          <p:cNvPr id="4" name="Picture 3" descr="Brown dog with brown eyes sitting">
            <a:extLst>
              <a:ext uri="{FF2B5EF4-FFF2-40B4-BE49-F238E27FC236}">
                <a16:creationId xmlns:a16="http://schemas.microsoft.com/office/drawing/2014/main" id="{A671F8D0-D4AF-025E-9606-80C54097CDF9}"/>
              </a:ext>
            </a:extLst>
          </p:cNvPr>
          <p:cNvPicPr>
            <a:picLocks noChangeAspect="1"/>
          </p:cNvPicPr>
          <p:nvPr/>
        </p:nvPicPr>
        <p:blipFill rotWithShape="1">
          <a:blip r:embed="rId3">
            <a:extLst>
              <a:ext uri="{28A0092B-C50C-407E-A947-70E740481C1C}">
                <a14:useLocalDpi xmlns:a14="http://schemas.microsoft.com/office/drawing/2010/main" val="0"/>
              </a:ext>
            </a:extLst>
          </a:blip>
          <a:srcRect l="12500" r="12500"/>
          <a:stretch/>
        </p:blipFill>
        <p:spPr>
          <a:xfrm>
            <a:off x="9068692" y="3216017"/>
            <a:ext cx="2448000" cy="2448000"/>
          </a:xfrm>
          <a:prstGeom prst="ellipse">
            <a:avLst/>
          </a:prstGeom>
        </p:spPr>
      </p:pic>
    </p:spTree>
    <p:extLst>
      <p:ext uri="{BB962C8B-B14F-4D97-AF65-F5344CB8AC3E}">
        <p14:creationId xmlns:p14="http://schemas.microsoft.com/office/powerpoint/2010/main" val="18852099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1464</TotalTime>
  <Words>1567</Words>
  <Application>Microsoft Office PowerPoint</Application>
  <PresentationFormat>Widescreen</PresentationFormat>
  <Paragraphs>229</Paragraphs>
  <Slides>33</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Calibri</vt:lpstr>
      <vt:lpstr>Calibri Light</vt:lpstr>
      <vt:lpstr>Consolas</vt:lpstr>
      <vt:lpstr>Courier New</vt:lpstr>
      <vt:lpstr>Segoe UI</vt:lpstr>
      <vt:lpstr>Wingdings</vt:lpstr>
      <vt:lpstr>Office Theme</vt:lpstr>
      <vt:lpstr>DATA 410 – Assignment 7   Final Presentation </vt:lpstr>
      <vt:lpstr>(1) Business Understanding –High Level</vt:lpstr>
      <vt:lpstr>Case Study</vt:lpstr>
      <vt:lpstr>Introduction </vt:lpstr>
      <vt:lpstr>5W 1H Analysis 1 – Who</vt:lpstr>
      <vt:lpstr>5W 1H Analysis 2 – What</vt:lpstr>
      <vt:lpstr>5W 1H Analysis 3 –When</vt:lpstr>
      <vt:lpstr>5W 1H Analysis 4 – Where</vt:lpstr>
      <vt:lpstr>5W 1H Analysis 5 – Why</vt:lpstr>
      <vt:lpstr>5W 1H Analysis 6 – How</vt:lpstr>
      <vt:lpstr>(2) Data Understanding – High Level</vt:lpstr>
      <vt:lpstr>Data Modeling – Conceptual Model </vt:lpstr>
      <vt:lpstr>Data Dictionary </vt:lpstr>
      <vt:lpstr>(1 (Revisited)) Business Understanding – Low Level</vt:lpstr>
      <vt:lpstr>Business Questions</vt:lpstr>
      <vt:lpstr>(2 (Revisited)) Data Understanding –  Low Level</vt:lpstr>
      <vt:lpstr>Data Set(s)</vt:lpstr>
      <vt:lpstr>Database Diagram – Tables and Columns</vt:lpstr>
      <vt:lpstr>(3) Data Preparation</vt:lpstr>
      <vt:lpstr>Data Preparation – Data cleansing</vt:lpstr>
      <vt:lpstr>Data Preparation – Data cleansing</vt:lpstr>
      <vt:lpstr>Data Preparation – SQL Query for Question 1</vt:lpstr>
      <vt:lpstr>Data Preparation – Data set returned for Query 1</vt:lpstr>
      <vt:lpstr>Data Preparation – SQL Query for Question 2</vt:lpstr>
      <vt:lpstr>Data Preparation – Data set returned for Query 2</vt:lpstr>
      <vt:lpstr>(4) Modeling</vt:lpstr>
      <vt:lpstr>Visualization - Dashboard</vt:lpstr>
      <vt:lpstr>Visualization – Report 1</vt:lpstr>
      <vt:lpstr>Visualization – Report 2</vt:lpstr>
      <vt:lpstr>(5) Evaluation</vt:lpstr>
      <vt:lpstr>Conclusion –  Answer to Question 1</vt:lpstr>
      <vt:lpstr>Conclusion –  Answer to Question 2</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Full Vision of Business Analysis</dc:title>
  <dc:creator>Lauren X Janzer</dc:creator>
  <cp:lastModifiedBy>Kristyll Avila</cp:lastModifiedBy>
  <cp:revision>244</cp:revision>
  <dcterms:created xsi:type="dcterms:W3CDTF">2020-10-02T15:06:04Z</dcterms:created>
  <dcterms:modified xsi:type="dcterms:W3CDTF">2023-06-01T18:56:00Z</dcterms:modified>
</cp:coreProperties>
</file>